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8" r:id="rId3"/>
    <p:sldId id="260" r:id="rId4"/>
    <p:sldId id="261" r:id="rId5"/>
    <p:sldId id="262" r:id="rId6"/>
    <p:sldId id="263" r:id="rId7"/>
    <p:sldId id="264" r:id="rId8"/>
    <p:sldId id="269" r:id="rId9"/>
    <p:sldId id="273" r:id="rId10"/>
    <p:sldId id="270" r:id="rId11"/>
    <p:sldId id="274" r:id="rId12"/>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24"/>
  </p:normalViewPr>
  <p:slideViewPr>
    <p:cSldViewPr snapToObjects="1">
      <p:cViewPr varScale="1">
        <p:scale>
          <a:sx n="75" d="100"/>
          <a:sy n="75" d="100"/>
        </p:scale>
        <p:origin x="786" y="60"/>
      </p:cViewPr>
      <p:guideLst>
        <p:guide orient="horz" pos="2160"/>
        <p:guide pos="302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8C666E-00D6-F746-9B6D-C42EB9837A73}" type="datetimeFigureOut">
              <a:rPr lang="ja-JP" altLang="en-US" smtClean="0"/>
              <a:pPr/>
              <a:t>2020/8/24</a:t>
            </a:fld>
            <a:endParaRPr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2662D5-8A4C-9344-9C5F-41A3833D1675}" type="slidenum">
              <a:rPr lang="ja-JP" altLang="en-US" smtClean="0"/>
              <a:pPr/>
              <a:t>‹#›</a:t>
            </a:fld>
            <a:endParaRPr lang="ja-JP" altLang="en-US"/>
          </a:p>
        </p:txBody>
      </p:sp>
    </p:spTree>
    <p:extLst>
      <p:ext uri="{BB962C8B-B14F-4D97-AF65-F5344CB8AC3E}">
        <p14:creationId xmlns:p14="http://schemas.microsoft.com/office/powerpoint/2010/main" val="3028773913"/>
      </p:ext>
    </p:extLst>
  </p:cSld>
  <p:clrMap bg1="lt1" tx1="dk1" bg2="lt2" tx2="dk2" accent1="accent1" accent2="accent2" accent3="accent3" accent4="accent4" accent5="accent5" accent6="accent6" hlink="hlink" folHlink="folHlink"/>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92662D5-8A4C-9344-9C5F-41A3833D1675}" type="slidenum">
              <a:rPr lang="ja-JP" altLang="en-US" smtClean="0"/>
              <a:pPr/>
              <a:t>7</a:t>
            </a:fld>
            <a:endParaRPr lang="ja-JP" altLang="en-US"/>
          </a:p>
        </p:txBody>
      </p:sp>
    </p:spTree>
    <p:extLst>
      <p:ext uri="{BB962C8B-B14F-4D97-AF65-F5344CB8AC3E}">
        <p14:creationId xmlns:p14="http://schemas.microsoft.com/office/powerpoint/2010/main" val="203119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p>
            <a:fld id="{27EBB7B4-1403-C948-BCA4-FC7671C57E41}" type="datetimeFigureOut">
              <a:rPr lang="ja-JP" altLang="en-US" smtClean="0"/>
              <a:pPr/>
              <a:t>2020/8/24</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46EFF0FE-C822-904A-BB10-8A0F6FAD46D9}"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27EBB7B4-1403-C948-BCA4-FC7671C57E41}" type="datetimeFigureOut">
              <a:rPr lang="ja-JP" altLang="en-US" smtClean="0"/>
              <a:pPr/>
              <a:t>2020/8/24</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46EFF0FE-C822-904A-BB10-8A0F6FAD46D9}"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27EBB7B4-1403-C948-BCA4-FC7671C57E41}" type="datetimeFigureOut">
              <a:rPr lang="ja-JP" altLang="en-US" smtClean="0"/>
              <a:pPr/>
              <a:t>2020/8/24</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46EFF0FE-C822-904A-BB10-8A0F6FAD46D9}"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27EBB7B4-1403-C948-BCA4-FC7671C57E41}" type="datetimeFigureOut">
              <a:rPr lang="ja-JP" altLang="en-US" smtClean="0"/>
              <a:pPr/>
              <a:t>2020/8/24</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46EFF0FE-C822-904A-BB10-8A0F6FAD46D9}"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p>
            <a:fld id="{27EBB7B4-1403-C948-BCA4-FC7671C57E41}" type="datetimeFigureOut">
              <a:rPr lang="ja-JP" altLang="en-US" smtClean="0"/>
              <a:pPr/>
              <a:t>2020/8/24</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46EFF0FE-C822-904A-BB10-8A0F6FAD46D9}" type="slidenum">
              <a:rPr lang="ja-JP" altLang="en-US"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p>
            <a:fld id="{27EBB7B4-1403-C948-BCA4-FC7671C57E41}" type="datetimeFigureOut">
              <a:rPr lang="ja-JP" altLang="en-US" smtClean="0"/>
              <a:pPr/>
              <a:t>2020/8/24</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46EFF0FE-C822-904A-BB10-8A0F6FAD46D9}"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p>
            <a:fld id="{27EBB7B4-1403-C948-BCA4-FC7671C57E41}" type="datetimeFigureOut">
              <a:rPr lang="ja-JP" altLang="en-US" smtClean="0"/>
              <a:pPr/>
              <a:t>2020/8/24</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46EFF0FE-C822-904A-BB10-8A0F6FAD46D9}"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p>
            <a:fld id="{27EBB7B4-1403-C948-BCA4-FC7671C57E41}" type="datetimeFigureOut">
              <a:rPr lang="ja-JP" altLang="en-US" smtClean="0"/>
              <a:pPr/>
              <a:t>2020/8/24</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46EFF0FE-C822-904A-BB10-8A0F6FAD46D9}"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7EBB7B4-1403-C948-BCA4-FC7671C57E41}" type="datetimeFigureOut">
              <a:rPr lang="ja-JP" altLang="en-US" smtClean="0"/>
              <a:pPr/>
              <a:t>2020/8/24</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46EFF0FE-C822-904A-BB10-8A0F6FAD46D9}"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fld id="{27EBB7B4-1403-C948-BCA4-FC7671C57E41}" type="datetimeFigureOut">
              <a:rPr lang="ja-JP" altLang="en-US" smtClean="0"/>
              <a:pPr/>
              <a:t>2020/8/24</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46EFF0FE-C822-904A-BB10-8A0F6FAD46D9}"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fld id="{27EBB7B4-1403-C948-BCA4-FC7671C57E41}" type="datetimeFigureOut">
              <a:rPr lang="ja-JP" altLang="en-US" smtClean="0"/>
              <a:pPr/>
              <a:t>2020/8/24</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46EFF0FE-C822-904A-BB10-8A0F6FAD46D9}"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EBB7B4-1403-C948-BCA4-FC7671C57E41}" type="datetimeFigureOut">
              <a:rPr lang="ja-JP" altLang="en-US" smtClean="0"/>
              <a:pPr/>
              <a:t>2020/8/24</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EFF0FE-C822-904A-BB10-8A0F6FAD46D9}"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1440" y="1286737"/>
            <a:ext cx="8001000" cy="1062143"/>
          </a:xfrm>
        </p:spPr>
        <p:txBody>
          <a:bodyPr>
            <a:noAutofit/>
          </a:bodyPr>
          <a:lstStyle/>
          <a:p>
            <a:r>
              <a:rPr lang="ja-JP" altLang="en-US" sz="4000" dirty="0" smtClean="0"/>
              <a:t>症例相談</a:t>
            </a:r>
            <a:endParaRPr lang="ja-JP" altLang="en-US" sz="4000" dirty="0"/>
          </a:p>
        </p:txBody>
      </p:sp>
      <p:sp>
        <p:nvSpPr>
          <p:cNvPr id="4" name="正方形/長方形 3"/>
          <p:cNvSpPr/>
          <p:nvPr/>
        </p:nvSpPr>
        <p:spPr>
          <a:xfrm>
            <a:off x="20674" y="13279"/>
            <a:ext cx="992579" cy="307777"/>
          </a:xfrm>
          <a:prstGeom prst="rect">
            <a:avLst/>
          </a:prstGeom>
        </p:spPr>
        <p:txBody>
          <a:bodyPr wrap="none">
            <a:spAutoFit/>
          </a:bodyPr>
          <a:lstStyle/>
          <a:p>
            <a:r>
              <a:rPr lang="ja-JP" altLang="en-US" sz="1400" b="1" dirty="0">
                <a:latin typeface="+mn-ea"/>
              </a:rPr>
              <a:t>（</a:t>
            </a:r>
            <a:r>
              <a:rPr lang="en-US" altLang="ja-JP" sz="1400" b="1" dirty="0">
                <a:latin typeface="+mn-ea"/>
              </a:rPr>
              <a:t>1</a:t>
            </a:r>
            <a:r>
              <a:rPr lang="ja-JP" altLang="en-US" sz="1400" b="1" dirty="0">
                <a:latin typeface="+mn-ea"/>
              </a:rPr>
              <a:t>号様式）</a:t>
            </a:r>
          </a:p>
        </p:txBody>
      </p:sp>
      <p:sp>
        <p:nvSpPr>
          <p:cNvPr id="5" name="Text Box 10"/>
          <p:cNvSpPr txBox="1">
            <a:spLocks noChangeArrowheads="1"/>
          </p:cNvSpPr>
          <p:nvPr/>
        </p:nvSpPr>
        <p:spPr bwMode="auto">
          <a:xfrm>
            <a:off x="2699792" y="3768266"/>
            <a:ext cx="4448654" cy="49244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r>
              <a:rPr lang="ja-JP" altLang="en-US" sz="2600" u="sng" dirty="0" smtClean="0">
                <a:latin typeface="+mn-ea"/>
                <a:ea typeface="+mn-ea"/>
              </a:rPr>
              <a:t>名前</a:t>
            </a:r>
            <a:r>
              <a:rPr lang="en-US" altLang="ja-JP" sz="2600" u="sng" dirty="0" smtClean="0">
                <a:latin typeface="+mn-ea"/>
                <a:ea typeface="+mn-ea"/>
              </a:rPr>
              <a:t>〔</a:t>
            </a:r>
            <a:r>
              <a:rPr lang="ja-JP" altLang="en-US" sz="2600" u="sng" dirty="0" smtClean="0">
                <a:latin typeface="+mn-ea"/>
                <a:ea typeface="+mn-ea"/>
              </a:rPr>
              <a:t>　　　　　　　　　　　　　　</a:t>
            </a:r>
            <a:r>
              <a:rPr lang="en-US" altLang="ja-JP" sz="2600" u="sng" dirty="0">
                <a:latin typeface="+mn-ea"/>
                <a:ea typeface="+mn-ea"/>
              </a:rPr>
              <a:t>〕</a:t>
            </a:r>
            <a:endParaRPr lang="en-US" altLang="ja-JP" sz="2600" u="sng" dirty="0" smtClean="0">
              <a:latin typeface="+mn-ea"/>
              <a:ea typeface="+mn-ea"/>
            </a:endParaRPr>
          </a:p>
        </p:txBody>
      </p:sp>
      <p:sp>
        <p:nvSpPr>
          <p:cNvPr id="6" name="Rectangle 135"/>
          <p:cNvSpPr>
            <a:spLocks noChangeArrowheads="1"/>
          </p:cNvSpPr>
          <p:nvPr/>
        </p:nvSpPr>
        <p:spPr bwMode="auto">
          <a:xfrm>
            <a:off x="1639094" y="4653136"/>
            <a:ext cx="5865812" cy="4616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17" tIns="45708" rIns="91417" bIns="45708">
            <a:spAutoFit/>
          </a:bodyPr>
          <a:lstStyle/>
          <a:p>
            <a:pPr algn="ctr" defTabSz="2774950">
              <a:defRPr/>
            </a:pPr>
            <a:r>
              <a:rPr lang="ja-JP" altLang="en-US" sz="2400" u="sng" dirty="0" smtClean="0">
                <a:latin typeface="+mn-ea"/>
              </a:rPr>
              <a:t>所属・貴院名（　　　　　　　　　　　　　　　　　　）　　　　　　　　　　　　</a:t>
            </a:r>
            <a:endParaRPr lang="ja-JP" altLang="en-US" sz="2400" u="sng" dirty="0">
              <a:latin typeface="+mn-ea"/>
            </a:endParaRPr>
          </a:p>
        </p:txBody>
      </p:sp>
      <p:sp>
        <p:nvSpPr>
          <p:cNvPr id="7" name="Rectangle 135"/>
          <p:cNvSpPr>
            <a:spLocks noChangeArrowheads="1"/>
          </p:cNvSpPr>
          <p:nvPr/>
        </p:nvSpPr>
        <p:spPr bwMode="auto">
          <a:xfrm>
            <a:off x="1784226" y="6241683"/>
            <a:ext cx="5865812" cy="4616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17" tIns="45708" rIns="91417" bIns="45708">
            <a:spAutoFit/>
          </a:bodyPr>
          <a:lstStyle/>
          <a:p>
            <a:pPr algn="ctr" defTabSz="2774950">
              <a:defRPr/>
            </a:pPr>
            <a:r>
              <a:rPr lang="ja-JP" altLang="en-US" sz="2400" u="sng" dirty="0">
                <a:latin typeface="+mn-ea"/>
              </a:rPr>
              <a:t>西暦</a:t>
            </a:r>
            <a:r>
              <a:rPr lang="ja-JP" altLang="en-US" sz="2400" u="sng" dirty="0" smtClean="0">
                <a:latin typeface="+mn-ea"/>
              </a:rPr>
              <a:t>（</a:t>
            </a:r>
            <a:r>
              <a:rPr lang="ja-JP" altLang="en-US" sz="2400" u="sng" dirty="0" smtClean="0">
                <a:latin typeface="+mn-ea"/>
              </a:rPr>
              <a:t>　　　　</a:t>
            </a:r>
            <a:r>
              <a:rPr lang="ja-JP" altLang="en-US" sz="2400" u="sng" dirty="0" smtClean="0">
                <a:latin typeface="+mn-ea"/>
              </a:rPr>
              <a:t>）年（　　　）月（　　　）日</a:t>
            </a:r>
            <a:r>
              <a:rPr lang="ja-JP" altLang="en-US" sz="2400" u="sng" dirty="0" smtClean="0">
                <a:latin typeface="+mn-ea"/>
              </a:rPr>
              <a:t>　　　　　　　　　　　　</a:t>
            </a:r>
            <a:endParaRPr lang="ja-JP" altLang="en-US" sz="2400" u="sng" dirty="0">
              <a:latin typeface="+mn-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9084" y="13280"/>
            <a:ext cx="992579" cy="307777"/>
          </a:xfrm>
          <a:prstGeom prst="rect">
            <a:avLst/>
          </a:prstGeom>
        </p:spPr>
        <p:txBody>
          <a:bodyPr wrap="none">
            <a:spAutoFit/>
          </a:bodyPr>
          <a:lstStyle/>
          <a:p>
            <a:r>
              <a:rPr lang="ja-JP" altLang="en-US" sz="1400" b="1" dirty="0">
                <a:latin typeface="+mn-ea"/>
              </a:rPr>
              <a:t>（</a:t>
            </a:r>
            <a:r>
              <a:rPr lang="en-US" altLang="ja-JP" sz="1400" b="1" dirty="0">
                <a:latin typeface="+mn-ea"/>
              </a:rPr>
              <a:t>4</a:t>
            </a:r>
            <a:r>
              <a:rPr lang="ja-JP" altLang="en-US" sz="1400" b="1" dirty="0">
                <a:latin typeface="+mn-ea"/>
              </a:rPr>
              <a:t>号様式）</a:t>
            </a:r>
          </a:p>
        </p:txBody>
      </p:sp>
      <p:sp>
        <p:nvSpPr>
          <p:cNvPr id="5" name="テキスト ボックス 2"/>
          <p:cNvSpPr txBox="1"/>
          <p:nvPr/>
        </p:nvSpPr>
        <p:spPr>
          <a:xfrm>
            <a:off x="467423" y="382691"/>
            <a:ext cx="5587588" cy="461665"/>
          </a:xfrm>
          <a:prstGeom prst="rect">
            <a:avLst/>
          </a:prstGeom>
          <a:noFill/>
        </p:spPr>
        <p:txBody>
          <a:bodyPr wrap="none" rtlCol="0">
            <a:spAutoFit/>
          </a:bodyPr>
          <a:lstStyle/>
          <a:p>
            <a:pPr lvl="0" defTabSz="2332726">
              <a:defRPr/>
            </a:pPr>
            <a:r>
              <a:rPr lang="en-US" altLang="ja-JP" sz="2400" u="sng" dirty="0">
                <a:solidFill>
                  <a:prstClr val="black"/>
                </a:solidFill>
                <a:latin typeface="ＭＳ Ｐゴシック"/>
                <a:ea typeface="ＭＳ Ｐゴシック" charset="-128"/>
                <a:cs typeface="Times New Roman" pitchFamily="18" charset="0"/>
              </a:rPr>
              <a:t>Ⅲ</a:t>
            </a:r>
            <a:r>
              <a:rPr lang="ja-JP" altLang="en-US" sz="2400" u="sng" dirty="0">
                <a:solidFill>
                  <a:prstClr val="black"/>
                </a:solidFill>
                <a:latin typeface="ＭＳ Ｐゴシック"/>
                <a:ea typeface="ＭＳ Ｐゴシック" charset="-128"/>
                <a:cs typeface="Times New Roman" pitchFamily="18" charset="0"/>
              </a:rPr>
              <a:t>．治療内容</a:t>
            </a:r>
            <a:r>
              <a:rPr lang="ja-JP" altLang="en-US" sz="2400" dirty="0"/>
              <a:t>（インプラント埋入手術所見）</a:t>
            </a:r>
            <a:endParaRPr lang="ja-JP" altLang="en-US" sz="2400" u="sng" dirty="0">
              <a:solidFill>
                <a:prstClr val="black"/>
              </a:solidFill>
              <a:latin typeface="ＭＳ Ｐゴシック"/>
              <a:ea typeface="ＭＳ Ｐゴシック" charset="-128"/>
            </a:endParaRPr>
          </a:p>
          <a:p>
            <a:endParaRPr kumimoji="1" lang="ja-JP" altLang="en-US" dirty="0"/>
          </a:p>
        </p:txBody>
      </p:sp>
      <p:sp>
        <p:nvSpPr>
          <p:cNvPr id="6" name="テキスト ボックス 5"/>
          <p:cNvSpPr txBox="1"/>
          <p:nvPr/>
        </p:nvSpPr>
        <p:spPr>
          <a:xfrm>
            <a:off x="173499" y="1288501"/>
            <a:ext cx="8937455" cy="738664"/>
          </a:xfrm>
          <a:prstGeom prst="rect">
            <a:avLst/>
          </a:prstGeom>
          <a:noFill/>
        </p:spPr>
        <p:txBody>
          <a:bodyPr wrap="square" rtlCol="0">
            <a:spAutoFit/>
          </a:bodyPr>
          <a:lstStyle/>
          <a:p>
            <a:endParaRPr lang="en-US" altLang="ja-JP" sz="2400" dirty="0" smtClean="0"/>
          </a:p>
          <a:p>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相談内容</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Tree>
    <p:extLst>
      <p:ext uri="{BB962C8B-B14F-4D97-AF65-F5344CB8AC3E}">
        <p14:creationId xmlns:p14="http://schemas.microsoft.com/office/powerpoint/2010/main" val="6742878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99809" y="260823"/>
            <a:ext cx="1980029" cy="523220"/>
          </a:xfrm>
          <a:prstGeom prst="rect">
            <a:avLst/>
          </a:prstGeom>
          <a:noFill/>
        </p:spPr>
        <p:txBody>
          <a:bodyPr wrap="none">
            <a:spAutoFit/>
          </a:bodyPr>
          <a:lstStyle/>
          <a:p>
            <a:pPr>
              <a:defRPr/>
            </a:pPr>
            <a:r>
              <a:rPr lang="ja-JP" altLang="en-US" sz="2800" u="sng" dirty="0" smtClean="0">
                <a:latin typeface="+mn-ea"/>
                <a:ea typeface="ＭＳ Ｐゴシック" charset="-128"/>
              </a:rPr>
              <a:t>症例</a:t>
            </a:r>
            <a:r>
              <a:rPr lang="ja-JP" altLang="en-US" sz="2800" u="sng" dirty="0">
                <a:latin typeface="+mn-ea"/>
                <a:ea typeface="ＭＳ Ｐゴシック" charset="-128"/>
              </a:rPr>
              <a:t>の概要</a:t>
            </a:r>
            <a:endParaRPr lang="ja-JP" altLang="en-US" sz="2800" dirty="0">
              <a:ea typeface="ＭＳ Ｐゴシック" charset="-128"/>
            </a:endParaRPr>
          </a:p>
        </p:txBody>
      </p:sp>
      <p:sp>
        <p:nvSpPr>
          <p:cNvPr id="12" name="正方形/長方形 11"/>
          <p:cNvSpPr/>
          <p:nvPr/>
        </p:nvSpPr>
        <p:spPr>
          <a:xfrm>
            <a:off x="19084" y="13280"/>
            <a:ext cx="992579" cy="307777"/>
          </a:xfrm>
          <a:prstGeom prst="rect">
            <a:avLst/>
          </a:prstGeom>
        </p:spPr>
        <p:txBody>
          <a:bodyPr wrap="none">
            <a:spAutoFit/>
          </a:bodyPr>
          <a:lstStyle/>
          <a:p>
            <a:r>
              <a:rPr lang="ja-JP" altLang="en-US" sz="1400" b="1" dirty="0">
                <a:latin typeface="+mn-ea"/>
              </a:rPr>
              <a:t>（</a:t>
            </a:r>
            <a:r>
              <a:rPr lang="en-US" altLang="ja-JP" sz="1400" b="1" dirty="0">
                <a:latin typeface="+mn-ea"/>
              </a:rPr>
              <a:t>3</a:t>
            </a:r>
            <a:r>
              <a:rPr lang="ja-JP" altLang="en-US" sz="1400" b="1" dirty="0">
                <a:latin typeface="+mn-ea"/>
              </a:rPr>
              <a:t>号様式）</a:t>
            </a:r>
          </a:p>
        </p:txBody>
      </p:sp>
      <p:sp>
        <p:nvSpPr>
          <p:cNvPr id="8" name="コンテンツ プレースホルダ 2"/>
          <p:cNvSpPr txBox="1">
            <a:spLocks/>
          </p:cNvSpPr>
          <p:nvPr/>
        </p:nvSpPr>
        <p:spPr>
          <a:xfrm>
            <a:off x="457200" y="1219200"/>
            <a:ext cx="8229600" cy="3048000"/>
          </a:xfrm>
          <a:prstGeom prst="rect">
            <a:avLst/>
          </a:prstGeom>
        </p:spPr>
        <p:txBody>
          <a:bodyPr vert="horz" lIns="91440" tIns="45720" rIns="91440" bIns="45720" rtlCol="0">
            <a:normAutofit/>
          </a:bodyPr>
          <a:lstStyle/>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1" lang="ja-JP" altLang="en-US" sz="2400" b="0" i="0" u="none" strike="noStrike" kern="1200" cap="none" spc="0" normalizeH="0" baseline="0" noProof="0" dirty="0">
                <a:ln>
                  <a:noFill/>
                </a:ln>
                <a:solidFill>
                  <a:schemeClr val="tx1"/>
                </a:solidFill>
                <a:effectLst/>
                <a:uLnTx/>
                <a:uFillTx/>
                <a:latin typeface="+mn-lt"/>
                <a:ea typeface="+mn-ea"/>
                <a:cs typeface="+mn-cs"/>
              </a:rPr>
              <a:t>患者</a:t>
            </a: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　歳　性</a:t>
            </a:r>
            <a:endParaRPr kumimoji="1" lang="en-US" altLang="ja-JP" sz="24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1" lang="ja-JP" altLang="en-US" sz="2400" b="0" i="0" u="none" strike="noStrike" kern="1200" cap="none" spc="0" normalizeH="0" baseline="0" noProof="0" dirty="0">
                <a:ln>
                  <a:noFill/>
                </a:ln>
                <a:solidFill>
                  <a:schemeClr val="tx1"/>
                </a:solidFill>
                <a:effectLst/>
                <a:uLnTx/>
                <a:uFillTx/>
                <a:latin typeface="+mn-lt"/>
                <a:ea typeface="+mn-ea"/>
                <a:cs typeface="+mn-cs"/>
              </a:rPr>
              <a:t>初診</a:t>
            </a: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　　　年</a:t>
            </a:r>
            <a:r>
              <a:rPr lang="ja-JP" altLang="en-US" sz="2400" dirty="0"/>
              <a:t>　</a:t>
            </a: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月</a:t>
            </a:r>
            <a:endParaRPr kumimoji="1" lang="en-US" altLang="ja-JP" sz="24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1" lang="ja-JP" altLang="en-US" sz="2400" b="0" i="0" u="none" strike="noStrike" kern="1200" cap="none" spc="0" normalizeH="0" baseline="0" noProof="0" dirty="0">
                <a:ln>
                  <a:noFill/>
                </a:ln>
                <a:solidFill>
                  <a:schemeClr val="tx1"/>
                </a:solidFill>
                <a:effectLst/>
                <a:uLnTx/>
                <a:uFillTx/>
                <a:latin typeface="+mn-lt"/>
                <a:ea typeface="+mn-ea"/>
                <a:cs typeface="+mn-cs"/>
              </a:rPr>
              <a:t>主訴</a:t>
            </a: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a:t>
            </a:r>
            <a:endParaRPr kumimoji="1" lang="en-US" altLang="ja-JP" sz="24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lang="ja-JP" altLang="en-US" sz="2400" dirty="0" smtClean="0"/>
              <a:t>既往歴：</a:t>
            </a:r>
            <a:endParaRPr lang="en-US" altLang="ja-JP" sz="2400" dirty="0"/>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1" lang="ja-JP" altLang="en-US" sz="2400" b="0" i="0" u="none" strike="noStrike" kern="1200" cap="none" spc="0" normalizeH="0" baseline="0" noProof="0" dirty="0">
                <a:ln>
                  <a:noFill/>
                </a:ln>
                <a:solidFill>
                  <a:schemeClr val="tx1"/>
                </a:solidFill>
                <a:effectLst/>
                <a:uLnTx/>
                <a:uFillTx/>
                <a:latin typeface="+mn-lt"/>
                <a:ea typeface="+mn-ea"/>
                <a:cs typeface="+mn-cs"/>
              </a:rPr>
              <a:t>現病歴</a:t>
            </a:r>
            <a:r>
              <a:rPr kumimoji="1" lang="ja-JP" altLang="en-US" sz="2400" b="0" i="0" u="none" strike="noStrike" kern="1200" cap="none" spc="0" normalizeH="0" baseline="0" noProof="0" dirty="0" smtClean="0">
                <a:ln>
                  <a:noFill/>
                </a:ln>
                <a:solidFill>
                  <a:schemeClr val="tx1"/>
                </a:solidFill>
                <a:effectLst/>
                <a:uLnTx/>
                <a:uFillTx/>
                <a:latin typeface="+mn-lt"/>
                <a:ea typeface="+mn-ea"/>
                <a:cs typeface="+mn-cs"/>
              </a:rPr>
              <a:t>：</a:t>
            </a:r>
            <a:endParaRPr kumimoji="1" lang="ja-JP" altLang="en-US"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9" name="Text Box 39"/>
          <p:cNvSpPr txBox="1">
            <a:spLocks noChangeArrowheads="1"/>
          </p:cNvSpPr>
          <p:nvPr/>
        </p:nvSpPr>
        <p:spPr bwMode="auto">
          <a:xfrm>
            <a:off x="446759" y="3916740"/>
            <a:ext cx="8685420"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kumimoji="1">
                <a:solidFill>
                  <a:schemeClr val="tx1"/>
                </a:solidFill>
                <a:latin typeface="Tahoma" panose="020B0604030504040204" pitchFamily="34" charset="0"/>
                <a:ea typeface="ＭＳ Ｐゴシック" panose="020B0600070205080204" pitchFamily="50" charset="-128"/>
              </a:defRPr>
            </a:lvl1pPr>
            <a:lvl2pPr marL="742950" indent="-285750" eaLnBrk="0" hangingPunct="0">
              <a:defRPr kumimoji="1">
                <a:solidFill>
                  <a:schemeClr val="tx1"/>
                </a:solidFill>
                <a:latin typeface="Tahoma" panose="020B0604030504040204" pitchFamily="34" charset="0"/>
                <a:ea typeface="ＭＳ Ｐゴシック" panose="020B0600070205080204" pitchFamily="50" charset="-128"/>
              </a:defRPr>
            </a:lvl2pPr>
            <a:lvl3pPr marL="1143000" indent="-228600" eaLnBrk="0" hangingPunct="0">
              <a:defRPr kumimoji="1">
                <a:solidFill>
                  <a:schemeClr val="tx1"/>
                </a:solidFill>
                <a:latin typeface="Tahoma" panose="020B0604030504040204" pitchFamily="34" charset="0"/>
                <a:ea typeface="ＭＳ Ｐゴシック" panose="020B0600070205080204" pitchFamily="50" charset="-128"/>
              </a:defRPr>
            </a:lvl3pPr>
            <a:lvl4pPr marL="1600200" indent="-228600" eaLnBrk="0" hangingPunct="0">
              <a:defRPr kumimoji="1">
                <a:solidFill>
                  <a:schemeClr val="tx1"/>
                </a:solidFill>
                <a:latin typeface="Tahoma" panose="020B0604030504040204" pitchFamily="34" charset="0"/>
                <a:ea typeface="ＭＳ Ｐゴシック" panose="020B0600070205080204" pitchFamily="50" charset="-128"/>
              </a:defRPr>
            </a:lvl4pPr>
            <a:lvl5pPr marL="2057400" indent="-228600" eaLnBrk="0" hangingPunct="0">
              <a:defRPr kumimoji="1">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eaLnBrk="1" hangingPunct="1"/>
            <a:r>
              <a:rPr lang="ja-JP" altLang="en-US" sz="2400" dirty="0"/>
              <a:t>現症：</a:t>
            </a:r>
            <a:endParaRPr lang="en-US" altLang="ja-JP" sz="2400" dirty="0">
              <a:latin typeface="Arial" panose="020B0604020202020204" pitchFamily="34" charset="0"/>
            </a:endParaRPr>
          </a:p>
          <a:p>
            <a:pPr eaLnBrk="1" hangingPunct="1"/>
            <a:r>
              <a:rPr lang="ja-JP" altLang="en-US" sz="2400" dirty="0">
                <a:latin typeface="Arial" panose="020B0604020202020204" pitchFamily="34" charset="0"/>
              </a:rPr>
              <a:t>　全身所見　</a:t>
            </a:r>
            <a:r>
              <a:rPr lang="ja-JP" altLang="en-US" sz="2400" dirty="0" smtClean="0">
                <a:latin typeface="Arial" panose="020B0604020202020204" pitchFamily="34" charset="0"/>
              </a:rPr>
              <a:t>：</a:t>
            </a:r>
            <a:r>
              <a:rPr lang="ja-JP" altLang="en-US" sz="2400" dirty="0">
                <a:latin typeface="Arial" panose="020B0604020202020204" pitchFamily="34" charset="0"/>
              </a:rPr>
              <a:t>　</a:t>
            </a:r>
            <a:endParaRPr lang="en-US" altLang="ja-JP" sz="2400" dirty="0">
              <a:latin typeface="Arial" panose="020B0604020202020204" pitchFamily="34" charset="0"/>
            </a:endParaRPr>
          </a:p>
          <a:p>
            <a:pPr eaLnBrk="1" hangingPunct="1"/>
            <a:r>
              <a:rPr lang="ja-JP" altLang="en-US" sz="2400" dirty="0">
                <a:latin typeface="Arial" panose="020B0604020202020204" pitchFamily="34" charset="0"/>
              </a:rPr>
              <a:t>　口腔内所見</a:t>
            </a:r>
            <a:r>
              <a:rPr lang="ja-JP" altLang="en-US" sz="2400" dirty="0" smtClean="0">
                <a:latin typeface="Arial" panose="020B0604020202020204" pitchFamily="34" charset="0"/>
              </a:rPr>
              <a:t>：</a:t>
            </a:r>
            <a:endParaRPr lang="ja-JP" altLang="en-US" sz="2400" dirty="0">
              <a:latin typeface="Arial" panose="020B0604020202020204" pitchFamily="34" charset="0"/>
            </a:endParaRPr>
          </a:p>
        </p:txBody>
      </p:sp>
      <p:sp>
        <p:nvSpPr>
          <p:cNvPr id="15" name="テキスト ボックス 8"/>
          <p:cNvSpPr txBox="1"/>
          <p:nvPr/>
        </p:nvSpPr>
        <p:spPr>
          <a:xfrm>
            <a:off x="458580" y="5486400"/>
            <a:ext cx="8340005" cy="535531"/>
          </a:xfrm>
          <a:prstGeom prst="rect">
            <a:avLst/>
          </a:prstGeom>
          <a:noFill/>
        </p:spPr>
        <p:txBody>
          <a:bodyPr wrap="square" rtlCol="0">
            <a:spAutoFit/>
          </a:bodyPr>
          <a:lstStyle/>
          <a:p>
            <a:pPr>
              <a:lnSpc>
                <a:spcPct val="120000"/>
              </a:lnSpc>
            </a:pPr>
            <a:r>
              <a:rPr lang="ja-JP" altLang="en-US" sz="2400" dirty="0" smtClean="0">
                <a:latin typeface="+mn-ea"/>
              </a:rPr>
              <a:t> </a:t>
            </a:r>
            <a:r>
              <a:rPr kumimoji="1" lang="ja-JP" altLang="en-US" sz="2400" dirty="0" smtClean="0">
                <a:latin typeface="+mn-ea"/>
              </a:rPr>
              <a:t>診断名：</a:t>
            </a:r>
            <a:endParaRPr kumimoji="1" lang="ja-JP" altLang="en-US" sz="2400" dirty="0"/>
          </a:p>
        </p:txBody>
      </p:sp>
    </p:spTree>
    <p:extLst>
      <p:ext uri="{BB962C8B-B14F-4D97-AF65-F5344CB8AC3E}">
        <p14:creationId xmlns:p14="http://schemas.microsoft.com/office/powerpoint/2010/main" val="2991274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07504" y="2439000"/>
            <a:ext cx="2970000" cy="1980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3077504" y="2460071"/>
            <a:ext cx="2970000" cy="1980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6047504" y="2456393"/>
            <a:ext cx="2970000" cy="1980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3077504" y="474826"/>
            <a:ext cx="2970000" cy="1980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3077504" y="4440071"/>
            <a:ext cx="2970000" cy="1980000"/>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181433" y="578350"/>
            <a:ext cx="2637967" cy="1200328"/>
          </a:xfrm>
          <a:prstGeom prst="rect">
            <a:avLst/>
          </a:prstGeom>
        </p:spPr>
        <p:txBody>
          <a:bodyPr wrap="square">
            <a:spAutoFit/>
          </a:bodyPr>
          <a:lstStyle/>
          <a:p>
            <a:pPr algn="ctr"/>
            <a:r>
              <a:rPr lang="ja-JP" altLang="en-US" sz="2400" dirty="0" smtClean="0"/>
              <a:t>術前</a:t>
            </a:r>
            <a:endParaRPr lang="en-US" altLang="ja-JP" sz="2400" dirty="0"/>
          </a:p>
          <a:p>
            <a:pPr algn="ctr"/>
            <a:r>
              <a:rPr lang="ja-JP" altLang="en-US" sz="2400" dirty="0"/>
              <a:t>口腔内所見</a:t>
            </a:r>
            <a:endParaRPr lang="en-US" altLang="ja-JP" sz="2400" dirty="0"/>
          </a:p>
          <a:p>
            <a:pPr algn="ctr"/>
            <a:endParaRPr lang="ja-JP" altLang="en-US" sz="2400" dirty="0"/>
          </a:p>
        </p:txBody>
      </p:sp>
      <p:sp>
        <p:nvSpPr>
          <p:cNvPr id="8" name="正方形/長方形 7"/>
          <p:cNvSpPr/>
          <p:nvPr/>
        </p:nvSpPr>
        <p:spPr>
          <a:xfrm>
            <a:off x="6876256" y="6396335"/>
            <a:ext cx="2637967" cy="461665"/>
          </a:xfrm>
          <a:prstGeom prst="rect">
            <a:avLst/>
          </a:prstGeom>
        </p:spPr>
        <p:txBody>
          <a:bodyPr wrap="square">
            <a:spAutoFit/>
          </a:bodyPr>
          <a:lstStyle/>
          <a:p>
            <a:pPr algn="ctr"/>
            <a:r>
              <a:rPr lang="ja-JP" altLang="en-US" sz="2400" dirty="0" smtClean="0"/>
              <a:t>年　　月　　日</a:t>
            </a:r>
            <a:endParaRPr lang="ja-JP" alt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800" dirty="0"/>
              <a:t>初診時パノラマエックス線写真</a:t>
            </a:r>
          </a:p>
        </p:txBody>
      </p:sp>
      <p:sp>
        <p:nvSpPr>
          <p:cNvPr id="7" name="正方形/長方形 6"/>
          <p:cNvSpPr/>
          <p:nvPr/>
        </p:nvSpPr>
        <p:spPr>
          <a:xfrm>
            <a:off x="107504" y="1362304"/>
            <a:ext cx="8892480" cy="4370952"/>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876256" y="6359257"/>
            <a:ext cx="2637967" cy="461665"/>
          </a:xfrm>
          <a:prstGeom prst="rect">
            <a:avLst/>
          </a:prstGeom>
        </p:spPr>
        <p:txBody>
          <a:bodyPr wrap="square">
            <a:spAutoFit/>
          </a:bodyPr>
          <a:lstStyle/>
          <a:p>
            <a:pPr algn="ctr"/>
            <a:r>
              <a:rPr lang="ja-JP" altLang="en-US" sz="2400" dirty="0" smtClean="0"/>
              <a:t>年　　月　　日</a:t>
            </a:r>
            <a:endParaRPr lang="ja-JP" alt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704056" y="155139"/>
            <a:ext cx="7583487" cy="705721"/>
          </a:xfrm>
        </p:spPr>
        <p:txBody>
          <a:bodyPr>
            <a:normAutofit/>
          </a:bodyPr>
          <a:lstStyle/>
          <a:p>
            <a:r>
              <a:rPr lang="ja-JP" altLang="en-US" sz="2800" dirty="0"/>
              <a:t>局所的診査１</a:t>
            </a:r>
          </a:p>
        </p:txBody>
      </p:sp>
      <p:sp>
        <p:nvSpPr>
          <p:cNvPr id="5" name="コンテンツ プレースホルダ 2"/>
          <p:cNvSpPr>
            <a:spLocks noGrp="1"/>
          </p:cNvSpPr>
          <p:nvPr>
            <p:ph idx="1"/>
          </p:nvPr>
        </p:nvSpPr>
        <p:spPr>
          <a:xfrm>
            <a:off x="550333" y="1213721"/>
            <a:ext cx="8161867" cy="5305612"/>
          </a:xfrm>
        </p:spPr>
        <p:txBody>
          <a:bodyPr>
            <a:noAutofit/>
          </a:bodyPr>
          <a:lstStyle/>
          <a:p>
            <a:pPr>
              <a:buNone/>
            </a:pPr>
            <a:r>
              <a:rPr lang="ja-JP" altLang="en-US" sz="2200" dirty="0"/>
              <a:t>＜口腔内の診査＞</a:t>
            </a:r>
            <a:endParaRPr lang="en-US" altLang="ja-JP" sz="2200" dirty="0"/>
          </a:p>
          <a:p>
            <a:pPr>
              <a:buNone/>
            </a:pPr>
            <a:endParaRPr lang="en-US" altLang="ja-JP" sz="2200" dirty="0"/>
          </a:p>
          <a:p>
            <a:pPr>
              <a:buNone/>
            </a:pPr>
            <a:endParaRPr lang="en-US" altLang="ja-JP" sz="2200" dirty="0"/>
          </a:p>
          <a:p>
            <a:pPr>
              <a:buNone/>
            </a:pPr>
            <a:endParaRPr lang="en-US" altLang="ja-JP" sz="2200" dirty="0"/>
          </a:p>
          <a:p>
            <a:pPr>
              <a:buNone/>
            </a:pPr>
            <a:endParaRPr lang="en-US" altLang="ja-JP" sz="2200" dirty="0"/>
          </a:p>
          <a:p>
            <a:pPr>
              <a:buNone/>
            </a:pPr>
            <a:r>
              <a:rPr lang="ja-JP" altLang="en-US" sz="2200" dirty="0" smtClean="0"/>
              <a:t>＜</a:t>
            </a:r>
            <a:r>
              <a:rPr lang="ja-JP" altLang="en-US" sz="2200" dirty="0"/>
              <a:t>顎関節・咬合診査</a:t>
            </a:r>
            <a:r>
              <a:rPr lang="ja-JP" altLang="en-US" sz="2200" dirty="0" smtClean="0"/>
              <a:t>＞</a:t>
            </a:r>
            <a:endParaRPr lang="en-US" altLang="ja-JP" sz="2200" dirty="0" smtClean="0"/>
          </a:p>
          <a:p>
            <a:pPr>
              <a:buNone/>
            </a:pPr>
            <a:r>
              <a:rPr lang="ja-JP" altLang="ja-JP" sz="2200" dirty="0"/>
              <a:t>　</a:t>
            </a:r>
            <a:r>
              <a:rPr lang="ja-JP" altLang="en-US" sz="2400" dirty="0" smtClean="0"/>
              <a:t>・咬合状態：</a:t>
            </a:r>
            <a:endParaRPr lang="en-US" altLang="ja-JP" sz="2400" dirty="0" smtClean="0"/>
          </a:p>
          <a:p>
            <a:pPr>
              <a:buNone/>
            </a:pPr>
            <a:r>
              <a:rPr lang="en-US" altLang="en-US" sz="2400" dirty="0" smtClean="0"/>
              <a:t> </a:t>
            </a:r>
            <a:r>
              <a:rPr lang="en-US" altLang="ja-JP" sz="2400" dirty="0" smtClean="0"/>
              <a:t>  </a:t>
            </a:r>
            <a:r>
              <a:rPr lang="ja-JP" altLang="en-US" sz="2400" dirty="0" smtClean="0"/>
              <a:t>・咬合ガイド</a:t>
            </a:r>
            <a:r>
              <a:rPr lang="en-US" altLang="ja-JP" sz="2400" dirty="0" smtClean="0"/>
              <a:t>:</a:t>
            </a:r>
          </a:p>
          <a:p>
            <a:pPr>
              <a:buNone/>
            </a:pPr>
            <a:r>
              <a:rPr lang="ja-JP" altLang="ja-JP" sz="2400" dirty="0"/>
              <a:t>　</a:t>
            </a:r>
            <a:r>
              <a:rPr lang="ja-JP" altLang="en-US" sz="2400" dirty="0" smtClean="0"/>
              <a:t>・顎位</a:t>
            </a:r>
            <a:r>
              <a:rPr lang="en-US" altLang="ja-JP" sz="2400" dirty="0" smtClean="0"/>
              <a:t>:</a:t>
            </a:r>
          </a:p>
          <a:p>
            <a:pPr>
              <a:buNone/>
            </a:pPr>
            <a:r>
              <a:rPr lang="ja-JP" altLang="ja-JP" sz="2400" dirty="0"/>
              <a:t>　</a:t>
            </a:r>
            <a:r>
              <a:rPr lang="ja-JP" altLang="en-US" sz="2400" dirty="0" smtClean="0"/>
              <a:t>・パラファンクション</a:t>
            </a:r>
            <a:r>
              <a:rPr lang="en-US" altLang="ja-JP" sz="2400" dirty="0" smtClean="0"/>
              <a:t>:</a:t>
            </a:r>
          </a:p>
          <a:p>
            <a:pPr>
              <a:buNone/>
            </a:pPr>
            <a:r>
              <a:rPr lang="ja-JP" altLang="ja-JP" sz="2400" dirty="0"/>
              <a:t>　</a:t>
            </a:r>
            <a:r>
              <a:rPr lang="ja-JP" altLang="en-US" sz="2400" dirty="0" smtClean="0"/>
              <a:t>・顎関節の雑音：</a:t>
            </a:r>
            <a:endParaRPr lang="en-US" altLang="ja-JP" sz="2400" dirty="0" smtClean="0"/>
          </a:p>
          <a:p>
            <a:pPr>
              <a:buNone/>
            </a:pPr>
            <a:r>
              <a:rPr lang="ja-JP" altLang="ja-JP" sz="2400" dirty="0"/>
              <a:t>　</a:t>
            </a:r>
            <a:r>
              <a:rPr lang="ja-JP" altLang="en-US" sz="2400" dirty="0" smtClean="0"/>
              <a:t>・顎関節の疼痛：</a:t>
            </a:r>
            <a:endParaRPr lang="en-US" altLang="ja-JP"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704056" y="155139"/>
            <a:ext cx="7583487" cy="705721"/>
          </a:xfrm>
        </p:spPr>
        <p:txBody>
          <a:bodyPr>
            <a:normAutofit/>
          </a:bodyPr>
          <a:lstStyle/>
          <a:p>
            <a:r>
              <a:rPr lang="ja-JP" altLang="en-US" sz="2800" dirty="0"/>
              <a:t>局所的診査２</a:t>
            </a:r>
          </a:p>
        </p:txBody>
      </p:sp>
      <p:sp>
        <p:nvSpPr>
          <p:cNvPr id="5" name="コンテンツ プレースホルダ 2"/>
          <p:cNvSpPr>
            <a:spLocks noGrp="1"/>
          </p:cNvSpPr>
          <p:nvPr>
            <p:ph idx="1"/>
          </p:nvPr>
        </p:nvSpPr>
        <p:spPr>
          <a:xfrm>
            <a:off x="539552" y="860860"/>
            <a:ext cx="8292559" cy="5160428"/>
          </a:xfrm>
        </p:spPr>
        <p:txBody>
          <a:bodyPr>
            <a:normAutofit/>
          </a:bodyPr>
          <a:lstStyle/>
          <a:p>
            <a:pPr>
              <a:buNone/>
            </a:pPr>
            <a:r>
              <a:rPr lang="ja-JP" altLang="en-US" sz="2400" dirty="0"/>
              <a:t>＜欠損部状態の診査＞</a:t>
            </a:r>
            <a:endParaRPr lang="en-US" altLang="ja-JP" sz="2400" dirty="0"/>
          </a:p>
          <a:p>
            <a:pPr>
              <a:buNone/>
            </a:pPr>
            <a:r>
              <a:rPr lang="ja-JP" altLang="en-US" sz="2400" dirty="0"/>
              <a:t>口腔内所</a:t>
            </a:r>
            <a:r>
              <a:rPr lang="ja-JP" altLang="en-US" sz="2400" dirty="0" smtClean="0"/>
              <a:t>見</a:t>
            </a:r>
            <a:endParaRPr lang="en-US" altLang="ja-JP" sz="2400" dirty="0" smtClean="0"/>
          </a:p>
          <a:p>
            <a:pPr>
              <a:buNone/>
            </a:pPr>
            <a:r>
              <a:rPr lang="ja-JP" altLang="en-US" sz="2400" dirty="0" smtClean="0"/>
              <a:t>　</a:t>
            </a:r>
            <a:endParaRPr lang="en-US" altLang="ja-JP"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04056" y="155139"/>
            <a:ext cx="7583487" cy="705721"/>
          </a:xfrm>
        </p:spPr>
        <p:txBody>
          <a:bodyPr>
            <a:normAutofit/>
          </a:bodyPr>
          <a:lstStyle/>
          <a:p>
            <a:r>
              <a:rPr lang="ja-JP" altLang="en-US" sz="2800" dirty="0"/>
              <a:t>局所的診査３</a:t>
            </a:r>
          </a:p>
        </p:txBody>
      </p:sp>
      <p:sp>
        <p:nvSpPr>
          <p:cNvPr id="3" name="コンテンツ プレースホルダ 2"/>
          <p:cNvSpPr>
            <a:spLocks noGrp="1"/>
          </p:cNvSpPr>
          <p:nvPr>
            <p:ph idx="1"/>
          </p:nvPr>
        </p:nvSpPr>
        <p:spPr>
          <a:xfrm>
            <a:off x="570255" y="860860"/>
            <a:ext cx="8268945" cy="4296332"/>
          </a:xfrm>
        </p:spPr>
        <p:txBody>
          <a:bodyPr>
            <a:normAutofit/>
          </a:bodyPr>
          <a:lstStyle/>
          <a:p>
            <a:pPr>
              <a:buNone/>
            </a:pPr>
            <a:r>
              <a:rPr lang="ja-JP" altLang="en-US" sz="2400" dirty="0"/>
              <a:t>＜欠損部状態の診査＞</a:t>
            </a:r>
            <a:endParaRPr lang="en-US" altLang="ja-JP" sz="2400" dirty="0"/>
          </a:p>
          <a:p>
            <a:pPr>
              <a:buNone/>
            </a:pPr>
            <a:r>
              <a:rPr lang="ja-JP" altLang="en-US" sz="2400" dirty="0"/>
              <a:t>エックス線</a:t>
            </a:r>
            <a:r>
              <a:rPr lang="ja-JP" altLang="en-US" sz="2400" dirty="0" smtClean="0"/>
              <a:t>所見</a:t>
            </a:r>
            <a:endParaRPr lang="en-US" altLang="ja-JP" sz="2400" dirty="0" smtClean="0"/>
          </a:p>
          <a:p>
            <a:pPr>
              <a:buNone/>
            </a:pPr>
            <a:r>
              <a:rPr lang="en-US" altLang="ja-JP" sz="2400" dirty="0" smtClean="0"/>
              <a:t>     </a:t>
            </a:r>
            <a:endParaRPr lang="en-US" altLang="ja-JP" sz="1800" dirty="0" smtClean="0"/>
          </a:p>
        </p:txBody>
      </p:sp>
      <p:pic>
        <p:nvPicPr>
          <p:cNvPr id="5" name="図 4" descr="２.bmp"/>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1600" y="2574367"/>
            <a:ext cx="2927989" cy="3819525"/>
          </a:xfrm>
          <a:prstGeom prst="rect">
            <a:avLst/>
          </a:prstGeom>
        </p:spPr>
      </p:pic>
      <p:pic>
        <p:nvPicPr>
          <p:cNvPr id="6" name="図 5" descr="川崎１000.bmp"/>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08104" y="2574368"/>
            <a:ext cx="2152650" cy="3819525"/>
          </a:xfrm>
          <a:prstGeom prst="rect">
            <a:avLst/>
          </a:prstGeom>
        </p:spPr>
      </p:pic>
      <p:sp>
        <p:nvSpPr>
          <p:cNvPr id="7" name="正方形/長方形 6"/>
          <p:cNvSpPr/>
          <p:nvPr/>
        </p:nvSpPr>
        <p:spPr>
          <a:xfrm>
            <a:off x="389891" y="2205035"/>
            <a:ext cx="4091406" cy="369332"/>
          </a:xfrm>
          <a:prstGeom prst="rect">
            <a:avLst/>
          </a:prstGeom>
        </p:spPr>
        <p:txBody>
          <a:bodyPr wrap="square">
            <a:spAutoFit/>
          </a:bodyPr>
          <a:lstStyle/>
          <a:p>
            <a:pPr algn="ctr"/>
            <a:r>
              <a:rPr lang="ja-JP" altLang="en-US" dirty="0" smtClean="0"/>
              <a:t>↓　ダミーです。画像を貼り付けて下さい。</a:t>
            </a:r>
            <a:endParaRPr lang="ja-JP" altLang="en-US" dirty="0"/>
          </a:p>
        </p:txBody>
      </p:sp>
      <p:sp>
        <p:nvSpPr>
          <p:cNvPr id="8" name="正方形/長方形 7"/>
          <p:cNvSpPr/>
          <p:nvPr/>
        </p:nvSpPr>
        <p:spPr>
          <a:xfrm>
            <a:off x="4945090" y="2205036"/>
            <a:ext cx="4091406" cy="369332"/>
          </a:xfrm>
          <a:prstGeom prst="rect">
            <a:avLst/>
          </a:prstGeom>
        </p:spPr>
        <p:txBody>
          <a:bodyPr wrap="square">
            <a:spAutoFit/>
          </a:bodyPr>
          <a:lstStyle/>
          <a:p>
            <a:pPr algn="ctr"/>
            <a:r>
              <a:rPr lang="ja-JP" altLang="en-US" dirty="0" smtClean="0"/>
              <a:t>↓　ダミーです。画像を貼り付けて下さい。</a:t>
            </a:r>
            <a:endParaRPr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171400"/>
            <a:ext cx="7583487" cy="1044388"/>
          </a:xfrm>
        </p:spPr>
        <p:txBody>
          <a:bodyPr>
            <a:normAutofit/>
          </a:bodyPr>
          <a:lstStyle/>
          <a:p>
            <a:r>
              <a:rPr lang="ja-JP" altLang="en-US" sz="2800" dirty="0"/>
              <a:t>治療計画</a:t>
            </a:r>
          </a:p>
        </p:txBody>
      </p:sp>
      <p:sp>
        <p:nvSpPr>
          <p:cNvPr id="6" name="コンテンツ プレースホルダ 2"/>
          <p:cNvSpPr txBox="1">
            <a:spLocks/>
          </p:cNvSpPr>
          <p:nvPr/>
        </p:nvSpPr>
        <p:spPr>
          <a:xfrm>
            <a:off x="251520" y="620688"/>
            <a:ext cx="8712968" cy="3024336"/>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a:buFont typeface="Arial"/>
              <a:buNone/>
            </a:pPr>
            <a:r>
              <a:rPr lang="ja-JP" altLang="en-US" sz="2400" dirty="0" smtClean="0">
                <a:latin typeface="+mn-ea"/>
              </a:rPr>
              <a:t>プラン</a:t>
            </a:r>
            <a:r>
              <a:rPr lang="en-US" altLang="ja-JP" sz="2400" dirty="0" smtClean="0">
                <a:latin typeface="+mn-ea"/>
              </a:rPr>
              <a:t>A</a:t>
            </a:r>
          </a:p>
          <a:p>
            <a:pPr>
              <a:buFont typeface="Arial"/>
              <a:buNone/>
            </a:pPr>
            <a:endParaRPr lang="en-US" altLang="ja-JP" sz="2400" dirty="0"/>
          </a:p>
        </p:txBody>
      </p:sp>
      <p:sp>
        <p:nvSpPr>
          <p:cNvPr id="7" name="コンテンツ プレースホルダ 2"/>
          <p:cNvSpPr txBox="1">
            <a:spLocks/>
          </p:cNvSpPr>
          <p:nvPr/>
        </p:nvSpPr>
        <p:spPr>
          <a:xfrm>
            <a:off x="251520" y="3789040"/>
            <a:ext cx="8712968" cy="3024336"/>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a:buFont typeface="Arial"/>
              <a:buNone/>
            </a:pPr>
            <a:r>
              <a:rPr lang="ja-JP" altLang="en-US" sz="2400" dirty="0" smtClean="0">
                <a:latin typeface="+mn-ea"/>
              </a:rPr>
              <a:t>プラン</a:t>
            </a:r>
            <a:r>
              <a:rPr lang="ja-JP" altLang="en-US" sz="2400" dirty="0">
                <a:latin typeface="+mn-ea"/>
              </a:rPr>
              <a:t>Ｂ</a:t>
            </a:r>
            <a:endParaRPr lang="en-US" altLang="ja-JP" sz="2400" dirty="0" smtClean="0">
              <a:latin typeface="+mn-ea"/>
            </a:endParaRPr>
          </a:p>
          <a:p>
            <a:pPr>
              <a:buFont typeface="Arial"/>
              <a:buNone/>
            </a:pPr>
            <a:endParaRPr lang="en-US" altLang="ja-JP"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5"/>
          <p:cNvSpPr txBox="1">
            <a:spLocks noChangeArrowheads="1"/>
          </p:cNvSpPr>
          <p:nvPr/>
        </p:nvSpPr>
        <p:spPr bwMode="auto">
          <a:xfrm>
            <a:off x="326747" y="12619318"/>
            <a:ext cx="14308515" cy="1938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r>
              <a:rPr lang="ja-JP" altLang="ja-JP" sz="2400" dirty="0"/>
              <a:t>欠損部位に対する補綴処置として，十分なインフォームドコンセントを行った結果，患者はインプラント治療を希望した．</a:t>
            </a:r>
            <a:r>
              <a:rPr lang="en-US" altLang="ja-JP" sz="2400" dirty="0">
                <a:latin typeface="ＭＳ Ｐゴシック" panose="020B0600070205080204" pitchFamily="50" charset="-128"/>
              </a:rPr>
              <a:t>2013</a:t>
            </a:r>
            <a:r>
              <a:rPr lang="ja-JP" altLang="ja-JP" sz="2400" dirty="0"/>
              <a:t>年</a:t>
            </a:r>
            <a:r>
              <a:rPr lang="en-US" altLang="ja-JP" sz="2400" dirty="0">
                <a:latin typeface="㎳ Ｐゴシック"/>
              </a:rPr>
              <a:t>9</a:t>
            </a:r>
            <a:r>
              <a:rPr lang="ja-JP" altLang="ja-JP" sz="2400" dirty="0"/>
              <a:t>月，局所麻酔下にて，</a:t>
            </a:r>
            <a:r>
              <a:rPr lang="ja-JP" altLang="en-US" sz="2400" dirty="0"/>
              <a:t>ノーベルバイオケア</a:t>
            </a:r>
            <a:r>
              <a:rPr lang="ja-JP" altLang="ja-JP" sz="2400" dirty="0"/>
              <a:t>社製直径</a:t>
            </a:r>
            <a:r>
              <a:rPr lang="en-US" altLang="ja-JP" sz="2400" dirty="0">
                <a:latin typeface="ＭＳ Ｐゴシック" panose="020B0600070205080204" pitchFamily="50" charset="-128"/>
              </a:rPr>
              <a:t>4.3 mm</a:t>
            </a:r>
            <a:r>
              <a:rPr lang="ja-JP" altLang="ja-JP" sz="2400" dirty="0" err="1"/>
              <a:t>，</a:t>
            </a:r>
            <a:r>
              <a:rPr lang="ja-JP" altLang="ja-JP" sz="2400" dirty="0"/>
              <a:t>骨内長</a:t>
            </a:r>
            <a:r>
              <a:rPr lang="en-US" altLang="ja-JP" sz="2400" dirty="0">
                <a:latin typeface="ＭＳ Ｐゴシック" panose="020B0600070205080204" pitchFamily="50" charset="-128"/>
              </a:rPr>
              <a:t>10.0 mm</a:t>
            </a:r>
            <a:r>
              <a:rPr lang="ja-JP" altLang="ja-JP" sz="2400" dirty="0"/>
              <a:t>のノーベルリプレイス</a:t>
            </a:r>
            <a:r>
              <a:rPr lang="ja-JP" altLang="en-US" sz="2400" dirty="0"/>
              <a:t>セレクトテーパード</a:t>
            </a:r>
            <a:r>
              <a:rPr lang="ja-JP" altLang="ja-JP" sz="2400" dirty="0"/>
              <a:t>インプラントを下顎</a:t>
            </a:r>
            <a:r>
              <a:rPr lang="ja-JP" altLang="en-US" sz="2400" dirty="0"/>
              <a:t>左</a:t>
            </a:r>
            <a:r>
              <a:rPr lang="ja-JP" altLang="ja-JP" sz="2400" dirty="0"/>
              <a:t>側第一大臼歯</a:t>
            </a:r>
            <a:r>
              <a:rPr lang="en-US" altLang="ja-JP" sz="2400" dirty="0"/>
              <a:t>,</a:t>
            </a:r>
            <a:r>
              <a:rPr lang="ja-JP" altLang="ja-JP" sz="2400" dirty="0"/>
              <a:t>下顎</a:t>
            </a:r>
            <a:r>
              <a:rPr lang="ja-JP" altLang="en-US" sz="2400" dirty="0"/>
              <a:t>左</a:t>
            </a:r>
            <a:r>
              <a:rPr lang="ja-JP" altLang="ja-JP" sz="2400" dirty="0"/>
              <a:t>側第二大臼歯部に</a:t>
            </a:r>
            <a:r>
              <a:rPr lang="ja-JP" altLang="en-US" sz="2400" dirty="0">
                <a:latin typeface="+mj-ea"/>
                <a:ea typeface="+mj-ea"/>
              </a:rPr>
              <a:t>２</a:t>
            </a:r>
            <a:r>
              <a:rPr lang="ja-JP" altLang="ja-JP" sz="2400" dirty="0"/>
              <a:t>本埋入した．</a:t>
            </a:r>
            <a:r>
              <a:rPr lang="en-US" altLang="ja-JP" sz="2400" dirty="0">
                <a:latin typeface="ＭＳ Ｐゴシック" panose="020B0600070205080204" pitchFamily="50" charset="-128"/>
              </a:rPr>
              <a:t>2013</a:t>
            </a:r>
            <a:r>
              <a:rPr lang="ja-JP" altLang="ja-JP" sz="2400" dirty="0"/>
              <a:t>年</a:t>
            </a:r>
            <a:r>
              <a:rPr lang="en-US" altLang="ja-JP" sz="2400" dirty="0">
                <a:latin typeface="ＭＳ Ｐゴシック" panose="020B0600070205080204" pitchFamily="50" charset="-128"/>
              </a:rPr>
              <a:t>11</a:t>
            </a:r>
            <a:r>
              <a:rPr lang="ja-JP" altLang="ja-JP" sz="2400" dirty="0"/>
              <a:t>月，プロビ</a:t>
            </a:r>
            <a:r>
              <a:rPr lang="ja-JP" altLang="en-US" sz="2400" dirty="0"/>
              <a:t>ジ</a:t>
            </a:r>
            <a:r>
              <a:rPr lang="ja-JP" altLang="ja-JP" sz="2400" dirty="0"/>
              <a:t>ョナルレストレーションを装着後，</a:t>
            </a:r>
            <a:r>
              <a:rPr lang="en-US" altLang="ja-JP" sz="2400" dirty="0">
                <a:latin typeface="+mj-ea"/>
                <a:ea typeface="+mj-ea"/>
                <a:cs typeface="Arial" panose="020B0604020202020204" pitchFamily="34" charset="0"/>
              </a:rPr>
              <a:t>2014</a:t>
            </a:r>
            <a:r>
              <a:rPr lang="ja-JP" altLang="ja-JP" sz="2400" dirty="0"/>
              <a:t>年</a:t>
            </a:r>
            <a:r>
              <a:rPr lang="ja-JP" altLang="en-US" sz="2400" dirty="0">
                <a:latin typeface="ＭＳ Ｐゴシック" panose="020B0600070205080204" pitchFamily="50" charset="-128"/>
              </a:rPr>
              <a:t>１</a:t>
            </a:r>
            <a:r>
              <a:rPr lang="ja-JP" altLang="ja-JP" sz="2400" dirty="0"/>
              <a:t>月，</a:t>
            </a:r>
            <a:r>
              <a:rPr lang="ja-JP" altLang="en-US" sz="2400" dirty="0"/>
              <a:t>ゴールドアダプト・ノンエンゲージングを用いたタイプ</a:t>
            </a:r>
            <a:r>
              <a:rPr lang="en-US" altLang="ja-JP" sz="2400" dirty="0">
                <a:latin typeface="ＭＳ Ｐゴシック" panose="020B0600070205080204" pitchFamily="50" charset="-128"/>
              </a:rPr>
              <a:t>Ⅳ</a:t>
            </a:r>
            <a:r>
              <a:rPr lang="ja-JP" altLang="en-US" sz="2400" dirty="0"/>
              <a:t>金合金によるスクリュー固定式全部金属冠を最終上部構造</a:t>
            </a:r>
            <a:r>
              <a:rPr lang="ja-JP" altLang="ja-JP" sz="2400" dirty="0"/>
              <a:t>として装着した</a:t>
            </a:r>
            <a:r>
              <a:rPr lang="ja-JP" altLang="ja-JP" sz="2400" dirty="0">
                <a:latin typeface="+mn-ea"/>
                <a:ea typeface="+mn-ea"/>
              </a:rPr>
              <a:t>．</a:t>
            </a:r>
            <a:endParaRPr lang="ja-JP" altLang="en-US" sz="2400" dirty="0">
              <a:solidFill>
                <a:srgbClr val="000000"/>
              </a:solidFill>
              <a:latin typeface="+mn-ea"/>
              <a:ea typeface="+mn-ea"/>
            </a:endParaRPr>
          </a:p>
        </p:txBody>
      </p:sp>
      <p:sp>
        <p:nvSpPr>
          <p:cNvPr id="11" name="テキスト ボックス 10"/>
          <p:cNvSpPr txBox="1"/>
          <p:nvPr/>
        </p:nvSpPr>
        <p:spPr>
          <a:xfrm>
            <a:off x="295939" y="12089735"/>
            <a:ext cx="1927932" cy="461665"/>
          </a:xfrm>
          <a:prstGeom prst="rect">
            <a:avLst/>
          </a:prstGeom>
          <a:noFill/>
        </p:spPr>
        <p:txBody>
          <a:bodyPr wrap="none">
            <a:spAutoFit/>
          </a:bodyPr>
          <a:lstStyle/>
          <a:p>
            <a:pPr>
              <a:defRPr/>
            </a:pPr>
            <a:r>
              <a:rPr lang="en-US" altLang="ja-JP" sz="2400" u="sng" dirty="0">
                <a:latin typeface="+mn-ea"/>
                <a:ea typeface="ＭＳ Ｐゴシック" charset="-128"/>
                <a:cs typeface="Times New Roman" pitchFamily="18" charset="0"/>
              </a:rPr>
              <a:t>Ⅲ</a:t>
            </a:r>
            <a:r>
              <a:rPr lang="ja-JP" altLang="en-US" sz="2400" u="sng" dirty="0" err="1">
                <a:latin typeface="+mn-ea"/>
                <a:ea typeface="ＭＳ Ｐゴシック" charset="-128"/>
                <a:cs typeface="Times New Roman" pitchFamily="18" charset="0"/>
              </a:rPr>
              <a:t>．</a:t>
            </a:r>
            <a:r>
              <a:rPr lang="ja-JP" altLang="en-US" sz="2400" u="sng" dirty="0">
                <a:latin typeface="+mn-ea"/>
                <a:ea typeface="ＭＳ Ｐゴシック" charset="-128"/>
                <a:cs typeface="Times New Roman" pitchFamily="18" charset="0"/>
              </a:rPr>
              <a:t>治療内容</a:t>
            </a:r>
            <a:endParaRPr lang="ja-JP" altLang="en-US" sz="2400" u="sng" dirty="0">
              <a:latin typeface="+mn-ea"/>
              <a:ea typeface="ＭＳ Ｐゴシック" charset="-128"/>
            </a:endParaRPr>
          </a:p>
        </p:txBody>
      </p:sp>
      <p:sp>
        <p:nvSpPr>
          <p:cNvPr id="12" name="Text Box 25"/>
          <p:cNvSpPr txBox="1">
            <a:spLocks noChangeArrowheads="1"/>
          </p:cNvSpPr>
          <p:nvPr/>
        </p:nvSpPr>
        <p:spPr bwMode="auto">
          <a:xfrm>
            <a:off x="467423" y="12771718"/>
            <a:ext cx="14308515" cy="1938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r>
              <a:rPr lang="ja-JP" altLang="ja-JP" sz="2400" dirty="0"/>
              <a:t>欠損部位に対する補綴処置として，十分なインフォームドコンセントを行った結果，患者はインプラント治療を希望した．</a:t>
            </a:r>
            <a:r>
              <a:rPr lang="en-US" altLang="ja-JP" sz="2400" dirty="0">
                <a:latin typeface="ＭＳ Ｐゴシック" panose="020B0600070205080204" pitchFamily="50" charset="-128"/>
              </a:rPr>
              <a:t>2013</a:t>
            </a:r>
            <a:r>
              <a:rPr lang="ja-JP" altLang="ja-JP" sz="2400" dirty="0"/>
              <a:t>年</a:t>
            </a:r>
            <a:r>
              <a:rPr lang="en-US" altLang="ja-JP" sz="2400" dirty="0">
                <a:latin typeface="㎳ Ｐゴシック"/>
              </a:rPr>
              <a:t>9</a:t>
            </a:r>
            <a:r>
              <a:rPr lang="ja-JP" altLang="ja-JP" sz="2400" dirty="0"/>
              <a:t>月，局所麻酔下にて，</a:t>
            </a:r>
            <a:r>
              <a:rPr lang="ja-JP" altLang="en-US" sz="2400" dirty="0"/>
              <a:t>ノーベルバイオケア</a:t>
            </a:r>
            <a:r>
              <a:rPr lang="ja-JP" altLang="ja-JP" sz="2400" dirty="0"/>
              <a:t>社製直径</a:t>
            </a:r>
            <a:r>
              <a:rPr lang="en-US" altLang="ja-JP" sz="2400" dirty="0">
                <a:latin typeface="ＭＳ Ｐゴシック" panose="020B0600070205080204" pitchFamily="50" charset="-128"/>
              </a:rPr>
              <a:t>4.3 mm</a:t>
            </a:r>
            <a:r>
              <a:rPr lang="ja-JP" altLang="ja-JP" sz="2400" dirty="0" err="1"/>
              <a:t>，</a:t>
            </a:r>
            <a:r>
              <a:rPr lang="ja-JP" altLang="ja-JP" sz="2400" dirty="0"/>
              <a:t>骨内長</a:t>
            </a:r>
            <a:r>
              <a:rPr lang="en-US" altLang="ja-JP" sz="2400" dirty="0">
                <a:latin typeface="ＭＳ Ｐゴシック" panose="020B0600070205080204" pitchFamily="50" charset="-128"/>
              </a:rPr>
              <a:t>10.0 mm</a:t>
            </a:r>
            <a:r>
              <a:rPr lang="ja-JP" altLang="ja-JP" sz="2400" dirty="0"/>
              <a:t>のノーベルリプレイス</a:t>
            </a:r>
            <a:r>
              <a:rPr lang="ja-JP" altLang="en-US" sz="2400" dirty="0"/>
              <a:t>セレクトテーパード</a:t>
            </a:r>
            <a:r>
              <a:rPr lang="ja-JP" altLang="ja-JP" sz="2400" dirty="0"/>
              <a:t>インプラントを下顎</a:t>
            </a:r>
            <a:r>
              <a:rPr lang="ja-JP" altLang="en-US" sz="2400" dirty="0"/>
              <a:t>左</a:t>
            </a:r>
            <a:r>
              <a:rPr lang="ja-JP" altLang="ja-JP" sz="2400" dirty="0"/>
              <a:t>側第一大臼歯</a:t>
            </a:r>
            <a:r>
              <a:rPr lang="en-US" altLang="ja-JP" sz="2400" dirty="0"/>
              <a:t>,</a:t>
            </a:r>
            <a:r>
              <a:rPr lang="ja-JP" altLang="ja-JP" sz="2400" dirty="0"/>
              <a:t>下顎</a:t>
            </a:r>
            <a:r>
              <a:rPr lang="ja-JP" altLang="en-US" sz="2400" dirty="0"/>
              <a:t>左</a:t>
            </a:r>
            <a:r>
              <a:rPr lang="ja-JP" altLang="ja-JP" sz="2400" dirty="0"/>
              <a:t>側第二大臼歯部に</a:t>
            </a:r>
            <a:r>
              <a:rPr lang="ja-JP" altLang="en-US" sz="2400" dirty="0">
                <a:latin typeface="+mj-ea"/>
                <a:ea typeface="+mj-ea"/>
              </a:rPr>
              <a:t>２</a:t>
            </a:r>
            <a:r>
              <a:rPr lang="ja-JP" altLang="ja-JP" sz="2400" dirty="0"/>
              <a:t>本埋入した．</a:t>
            </a:r>
            <a:r>
              <a:rPr lang="en-US" altLang="ja-JP" sz="2400" dirty="0">
                <a:latin typeface="ＭＳ Ｐゴシック" panose="020B0600070205080204" pitchFamily="50" charset="-128"/>
              </a:rPr>
              <a:t>2013</a:t>
            </a:r>
            <a:r>
              <a:rPr lang="ja-JP" altLang="ja-JP" sz="2400" dirty="0"/>
              <a:t>年</a:t>
            </a:r>
            <a:r>
              <a:rPr lang="en-US" altLang="ja-JP" sz="2400" dirty="0">
                <a:latin typeface="ＭＳ Ｐゴシック" panose="020B0600070205080204" pitchFamily="50" charset="-128"/>
              </a:rPr>
              <a:t>11</a:t>
            </a:r>
            <a:r>
              <a:rPr lang="ja-JP" altLang="ja-JP" sz="2400" dirty="0"/>
              <a:t>月，プロビ</a:t>
            </a:r>
            <a:r>
              <a:rPr lang="ja-JP" altLang="en-US" sz="2400" dirty="0"/>
              <a:t>ジ</a:t>
            </a:r>
            <a:r>
              <a:rPr lang="ja-JP" altLang="ja-JP" sz="2400" dirty="0"/>
              <a:t>ョナルレストレーションを装着後，</a:t>
            </a:r>
            <a:r>
              <a:rPr lang="en-US" altLang="ja-JP" sz="2400" dirty="0">
                <a:latin typeface="+mj-ea"/>
                <a:ea typeface="+mj-ea"/>
                <a:cs typeface="Arial" panose="020B0604020202020204" pitchFamily="34" charset="0"/>
              </a:rPr>
              <a:t>2014</a:t>
            </a:r>
            <a:r>
              <a:rPr lang="ja-JP" altLang="ja-JP" sz="2400" dirty="0"/>
              <a:t>年</a:t>
            </a:r>
            <a:r>
              <a:rPr lang="ja-JP" altLang="en-US" sz="2400" dirty="0">
                <a:latin typeface="ＭＳ Ｐゴシック" panose="020B0600070205080204" pitchFamily="50" charset="-128"/>
              </a:rPr>
              <a:t>１</a:t>
            </a:r>
            <a:r>
              <a:rPr lang="ja-JP" altLang="ja-JP" sz="2400" dirty="0"/>
              <a:t>月，</a:t>
            </a:r>
            <a:r>
              <a:rPr lang="ja-JP" altLang="en-US" sz="2400" dirty="0"/>
              <a:t>ゴールドアダプト・ノンエンゲージングを用いたタイプ</a:t>
            </a:r>
            <a:r>
              <a:rPr lang="en-US" altLang="ja-JP" sz="2400" dirty="0">
                <a:latin typeface="ＭＳ Ｐゴシック" panose="020B0600070205080204" pitchFamily="50" charset="-128"/>
              </a:rPr>
              <a:t>Ⅳ</a:t>
            </a:r>
            <a:r>
              <a:rPr lang="ja-JP" altLang="en-US" sz="2400" dirty="0"/>
              <a:t>金合金によるスクリュー固定式全部金属冠を最終上部構造</a:t>
            </a:r>
            <a:r>
              <a:rPr lang="ja-JP" altLang="ja-JP" sz="2400" dirty="0"/>
              <a:t>として装着した</a:t>
            </a:r>
            <a:r>
              <a:rPr lang="ja-JP" altLang="ja-JP" sz="2400" dirty="0">
                <a:latin typeface="+mn-ea"/>
                <a:ea typeface="+mn-ea"/>
              </a:rPr>
              <a:t>．</a:t>
            </a:r>
            <a:endParaRPr lang="ja-JP" altLang="en-US" sz="2400" dirty="0">
              <a:solidFill>
                <a:srgbClr val="000000"/>
              </a:solidFill>
              <a:latin typeface="+mn-ea"/>
              <a:ea typeface="+mn-ea"/>
            </a:endParaRPr>
          </a:p>
        </p:txBody>
      </p:sp>
      <p:sp>
        <p:nvSpPr>
          <p:cNvPr id="13" name="テキスト ボックス 12"/>
          <p:cNvSpPr txBox="1"/>
          <p:nvPr/>
        </p:nvSpPr>
        <p:spPr>
          <a:xfrm>
            <a:off x="436616" y="12242135"/>
            <a:ext cx="1927932" cy="461665"/>
          </a:xfrm>
          <a:prstGeom prst="rect">
            <a:avLst/>
          </a:prstGeom>
          <a:noFill/>
        </p:spPr>
        <p:txBody>
          <a:bodyPr wrap="none">
            <a:spAutoFit/>
          </a:bodyPr>
          <a:lstStyle/>
          <a:p>
            <a:pPr>
              <a:defRPr/>
            </a:pPr>
            <a:r>
              <a:rPr lang="en-US" altLang="ja-JP" sz="2400" u="sng" dirty="0">
                <a:latin typeface="+mn-ea"/>
                <a:ea typeface="ＭＳ Ｐゴシック" charset="-128"/>
                <a:cs typeface="Times New Roman" pitchFamily="18" charset="0"/>
              </a:rPr>
              <a:t>Ⅲ</a:t>
            </a:r>
            <a:r>
              <a:rPr lang="ja-JP" altLang="en-US" sz="2400" u="sng" dirty="0" err="1">
                <a:latin typeface="+mn-ea"/>
                <a:ea typeface="ＭＳ Ｐゴシック" charset="-128"/>
                <a:cs typeface="Times New Roman" pitchFamily="18" charset="0"/>
              </a:rPr>
              <a:t>．</a:t>
            </a:r>
            <a:r>
              <a:rPr lang="ja-JP" altLang="en-US" sz="2400" u="sng" dirty="0">
                <a:latin typeface="+mn-ea"/>
                <a:ea typeface="ＭＳ Ｐゴシック" charset="-128"/>
                <a:cs typeface="Times New Roman" pitchFamily="18" charset="0"/>
              </a:rPr>
              <a:t>治療内容</a:t>
            </a:r>
            <a:endParaRPr lang="ja-JP" altLang="en-US" sz="2400" u="sng" dirty="0">
              <a:latin typeface="+mn-ea"/>
              <a:ea typeface="ＭＳ Ｐゴシック" charset="-128"/>
            </a:endParaRPr>
          </a:p>
        </p:txBody>
      </p:sp>
      <p:sp>
        <p:nvSpPr>
          <p:cNvPr id="14" name="Text Box 25"/>
          <p:cNvSpPr txBox="1">
            <a:spLocks noChangeArrowheads="1"/>
          </p:cNvSpPr>
          <p:nvPr/>
        </p:nvSpPr>
        <p:spPr bwMode="auto">
          <a:xfrm>
            <a:off x="608100" y="12924118"/>
            <a:ext cx="14308515" cy="1938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r>
              <a:rPr lang="ja-JP" altLang="ja-JP" sz="2400" dirty="0"/>
              <a:t>欠損部位に対する補綴処置として，十分なインフォームドコンセントを行った結果，患者はインプラント治療を希望した．</a:t>
            </a:r>
            <a:r>
              <a:rPr lang="en-US" altLang="ja-JP" sz="2400" dirty="0">
                <a:latin typeface="ＭＳ Ｐゴシック" panose="020B0600070205080204" pitchFamily="50" charset="-128"/>
              </a:rPr>
              <a:t>2013</a:t>
            </a:r>
            <a:r>
              <a:rPr lang="ja-JP" altLang="ja-JP" sz="2400" dirty="0"/>
              <a:t>年</a:t>
            </a:r>
            <a:r>
              <a:rPr lang="en-US" altLang="ja-JP" sz="2400" dirty="0">
                <a:latin typeface="㎳ Ｐゴシック"/>
              </a:rPr>
              <a:t>9</a:t>
            </a:r>
            <a:r>
              <a:rPr lang="ja-JP" altLang="ja-JP" sz="2400" dirty="0"/>
              <a:t>月，局所麻酔下にて，</a:t>
            </a:r>
            <a:r>
              <a:rPr lang="ja-JP" altLang="en-US" sz="2400" dirty="0"/>
              <a:t>ノーベルバイオケア</a:t>
            </a:r>
            <a:r>
              <a:rPr lang="ja-JP" altLang="ja-JP" sz="2400" dirty="0"/>
              <a:t>社製直径</a:t>
            </a:r>
            <a:r>
              <a:rPr lang="en-US" altLang="ja-JP" sz="2400" dirty="0">
                <a:latin typeface="ＭＳ Ｐゴシック" panose="020B0600070205080204" pitchFamily="50" charset="-128"/>
              </a:rPr>
              <a:t>4.3 mm</a:t>
            </a:r>
            <a:r>
              <a:rPr lang="ja-JP" altLang="ja-JP" sz="2400" dirty="0" err="1"/>
              <a:t>，</a:t>
            </a:r>
            <a:r>
              <a:rPr lang="ja-JP" altLang="ja-JP" sz="2400" dirty="0"/>
              <a:t>骨内長</a:t>
            </a:r>
            <a:r>
              <a:rPr lang="en-US" altLang="ja-JP" sz="2400" dirty="0">
                <a:latin typeface="ＭＳ Ｐゴシック" panose="020B0600070205080204" pitchFamily="50" charset="-128"/>
              </a:rPr>
              <a:t>10.0 mm</a:t>
            </a:r>
            <a:r>
              <a:rPr lang="ja-JP" altLang="ja-JP" sz="2400" dirty="0"/>
              <a:t>のノーベルリプレイス</a:t>
            </a:r>
            <a:r>
              <a:rPr lang="ja-JP" altLang="en-US" sz="2400" dirty="0"/>
              <a:t>セレクトテーパード</a:t>
            </a:r>
            <a:r>
              <a:rPr lang="ja-JP" altLang="ja-JP" sz="2400" dirty="0"/>
              <a:t>インプラントを下顎</a:t>
            </a:r>
            <a:r>
              <a:rPr lang="ja-JP" altLang="en-US" sz="2400" dirty="0"/>
              <a:t>左</a:t>
            </a:r>
            <a:r>
              <a:rPr lang="ja-JP" altLang="ja-JP" sz="2400" dirty="0"/>
              <a:t>側第一大臼歯</a:t>
            </a:r>
            <a:r>
              <a:rPr lang="en-US" altLang="ja-JP" sz="2400" dirty="0"/>
              <a:t>,</a:t>
            </a:r>
            <a:r>
              <a:rPr lang="ja-JP" altLang="ja-JP" sz="2400" dirty="0"/>
              <a:t>下顎</a:t>
            </a:r>
            <a:r>
              <a:rPr lang="ja-JP" altLang="en-US" sz="2400" dirty="0"/>
              <a:t>左</a:t>
            </a:r>
            <a:r>
              <a:rPr lang="ja-JP" altLang="ja-JP" sz="2400" dirty="0"/>
              <a:t>側第二大臼歯部に</a:t>
            </a:r>
            <a:r>
              <a:rPr lang="ja-JP" altLang="en-US" sz="2400" dirty="0">
                <a:latin typeface="+mj-ea"/>
                <a:ea typeface="+mj-ea"/>
              </a:rPr>
              <a:t>２</a:t>
            </a:r>
            <a:r>
              <a:rPr lang="ja-JP" altLang="ja-JP" sz="2400" dirty="0"/>
              <a:t>本埋入した．</a:t>
            </a:r>
            <a:r>
              <a:rPr lang="en-US" altLang="ja-JP" sz="2400" dirty="0">
                <a:latin typeface="ＭＳ Ｐゴシック" panose="020B0600070205080204" pitchFamily="50" charset="-128"/>
              </a:rPr>
              <a:t>2013</a:t>
            </a:r>
            <a:r>
              <a:rPr lang="ja-JP" altLang="ja-JP" sz="2400" dirty="0"/>
              <a:t>年</a:t>
            </a:r>
            <a:r>
              <a:rPr lang="en-US" altLang="ja-JP" sz="2400" dirty="0">
                <a:latin typeface="ＭＳ Ｐゴシック" panose="020B0600070205080204" pitchFamily="50" charset="-128"/>
              </a:rPr>
              <a:t>11</a:t>
            </a:r>
            <a:r>
              <a:rPr lang="ja-JP" altLang="ja-JP" sz="2400" dirty="0"/>
              <a:t>月，プロビ</a:t>
            </a:r>
            <a:r>
              <a:rPr lang="ja-JP" altLang="en-US" sz="2400" dirty="0"/>
              <a:t>ジ</a:t>
            </a:r>
            <a:r>
              <a:rPr lang="ja-JP" altLang="ja-JP" sz="2400" dirty="0"/>
              <a:t>ョナルレストレーションを装着後，</a:t>
            </a:r>
            <a:r>
              <a:rPr lang="en-US" altLang="ja-JP" sz="2400" dirty="0">
                <a:latin typeface="+mj-ea"/>
                <a:ea typeface="+mj-ea"/>
                <a:cs typeface="Arial" panose="020B0604020202020204" pitchFamily="34" charset="0"/>
              </a:rPr>
              <a:t>2014</a:t>
            </a:r>
            <a:r>
              <a:rPr lang="ja-JP" altLang="ja-JP" sz="2400" dirty="0"/>
              <a:t>年</a:t>
            </a:r>
            <a:r>
              <a:rPr lang="ja-JP" altLang="en-US" sz="2400" dirty="0">
                <a:latin typeface="ＭＳ Ｐゴシック" panose="020B0600070205080204" pitchFamily="50" charset="-128"/>
              </a:rPr>
              <a:t>１</a:t>
            </a:r>
            <a:r>
              <a:rPr lang="ja-JP" altLang="ja-JP" sz="2400" dirty="0"/>
              <a:t>月，</a:t>
            </a:r>
            <a:r>
              <a:rPr lang="ja-JP" altLang="en-US" sz="2400" dirty="0"/>
              <a:t>ゴールドアダプト・ノンエンゲージングを用いたタイプ</a:t>
            </a:r>
            <a:r>
              <a:rPr lang="en-US" altLang="ja-JP" sz="2400" dirty="0">
                <a:latin typeface="ＭＳ Ｐゴシック" panose="020B0600070205080204" pitchFamily="50" charset="-128"/>
              </a:rPr>
              <a:t>Ⅳ</a:t>
            </a:r>
            <a:r>
              <a:rPr lang="ja-JP" altLang="en-US" sz="2400" dirty="0"/>
              <a:t>金合金によるスクリュー固定式全部金属冠を最終上部構造</a:t>
            </a:r>
            <a:r>
              <a:rPr lang="ja-JP" altLang="ja-JP" sz="2400" dirty="0"/>
              <a:t>として装着した</a:t>
            </a:r>
            <a:r>
              <a:rPr lang="ja-JP" altLang="ja-JP" sz="2400" dirty="0">
                <a:latin typeface="+mn-ea"/>
                <a:ea typeface="+mn-ea"/>
              </a:rPr>
              <a:t>．</a:t>
            </a:r>
            <a:endParaRPr lang="ja-JP" altLang="en-US" sz="2400" dirty="0">
              <a:solidFill>
                <a:srgbClr val="000000"/>
              </a:solidFill>
              <a:latin typeface="+mn-ea"/>
              <a:ea typeface="+mn-ea"/>
            </a:endParaRPr>
          </a:p>
        </p:txBody>
      </p:sp>
      <p:sp>
        <p:nvSpPr>
          <p:cNvPr id="15" name="テキスト ボックス 14"/>
          <p:cNvSpPr txBox="1"/>
          <p:nvPr/>
        </p:nvSpPr>
        <p:spPr>
          <a:xfrm>
            <a:off x="577293" y="12394535"/>
            <a:ext cx="1927932" cy="461665"/>
          </a:xfrm>
          <a:prstGeom prst="rect">
            <a:avLst/>
          </a:prstGeom>
          <a:noFill/>
        </p:spPr>
        <p:txBody>
          <a:bodyPr wrap="none">
            <a:spAutoFit/>
          </a:bodyPr>
          <a:lstStyle/>
          <a:p>
            <a:pPr>
              <a:defRPr/>
            </a:pPr>
            <a:r>
              <a:rPr lang="en-US" altLang="ja-JP" sz="2400" u="sng" dirty="0">
                <a:latin typeface="+mn-ea"/>
                <a:ea typeface="ＭＳ Ｐゴシック" charset="-128"/>
                <a:cs typeface="Times New Roman" pitchFamily="18" charset="0"/>
              </a:rPr>
              <a:t>Ⅲ</a:t>
            </a:r>
            <a:r>
              <a:rPr lang="ja-JP" altLang="en-US" sz="2400" u="sng" dirty="0" err="1">
                <a:latin typeface="+mn-ea"/>
                <a:ea typeface="ＭＳ Ｐゴシック" charset="-128"/>
                <a:cs typeface="Times New Roman" pitchFamily="18" charset="0"/>
              </a:rPr>
              <a:t>．</a:t>
            </a:r>
            <a:r>
              <a:rPr lang="ja-JP" altLang="en-US" sz="2400" u="sng" dirty="0">
                <a:latin typeface="+mn-ea"/>
                <a:ea typeface="ＭＳ Ｐゴシック" charset="-128"/>
                <a:cs typeface="Times New Roman" pitchFamily="18" charset="0"/>
              </a:rPr>
              <a:t>治療内容</a:t>
            </a:r>
            <a:endParaRPr lang="ja-JP" altLang="en-US" sz="2400" u="sng" dirty="0">
              <a:latin typeface="+mn-ea"/>
              <a:ea typeface="ＭＳ Ｐゴシック" charset="-128"/>
            </a:endParaRPr>
          </a:p>
        </p:txBody>
      </p:sp>
      <p:sp>
        <p:nvSpPr>
          <p:cNvPr id="16" name="Text Box 25"/>
          <p:cNvSpPr txBox="1">
            <a:spLocks noChangeArrowheads="1"/>
          </p:cNvSpPr>
          <p:nvPr/>
        </p:nvSpPr>
        <p:spPr bwMode="auto">
          <a:xfrm>
            <a:off x="748777" y="13076518"/>
            <a:ext cx="14308515" cy="1938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r>
              <a:rPr lang="ja-JP" altLang="ja-JP" sz="2400" dirty="0"/>
              <a:t>欠損部位に対する補綴処置として，十分なインフォームドコンセントを行った結果，患者はインプラント治療を希望した．</a:t>
            </a:r>
            <a:r>
              <a:rPr lang="en-US" altLang="ja-JP" sz="2400" dirty="0">
                <a:latin typeface="ＭＳ Ｐゴシック" panose="020B0600070205080204" pitchFamily="50" charset="-128"/>
              </a:rPr>
              <a:t>2013</a:t>
            </a:r>
            <a:r>
              <a:rPr lang="ja-JP" altLang="ja-JP" sz="2400" dirty="0"/>
              <a:t>年</a:t>
            </a:r>
            <a:r>
              <a:rPr lang="en-US" altLang="ja-JP" sz="2400" dirty="0">
                <a:latin typeface="㎳ Ｐゴシック"/>
              </a:rPr>
              <a:t>9</a:t>
            </a:r>
            <a:r>
              <a:rPr lang="ja-JP" altLang="ja-JP" sz="2400" dirty="0"/>
              <a:t>月，局所麻酔下にて，</a:t>
            </a:r>
            <a:r>
              <a:rPr lang="ja-JP" altLang="en-US" sz="2400" dirty="0"/>
              <a:t>ノーベルバイオケア</a:t>
            </a:r>
            <a:r>
              <a:rPr lang="ja-JP" altLang="ja-JP" sz="2400" dirty="0"/>
              <a:t>社製直径</a:t>
            </a:r>
            <a:r>
              <a:rPr lang="en-US" altLang="ja-JP" sz="2400" dirty="0">
                <a:latin typeface="ＭＳ Ｐゴシック" panose="020B0600070205080204" pitchFamily="50" charset="-128"/>
              </a:rPr>
              <a:t>4.3 mm</a:t>
            </a:r>
            <a:r>
              <a:rPr lang="ja-JP" altLang="ja-JP" sz="2400" dirty="0" err="1"/>
              <a:t>，</a:t>
            </a:r>
            <a:r>
              <a:rPr lang="ja-JP" altLang="ja-JP" sz="2400" dirty="0"/>
              <a:t>骨内長</a:t>
            </a:r>
            <a:r>
              <a:rPr lang="en-US" altLang="ja-JP" sz="2400" dirty="0">
                <a:latin typeface="ＭＳ Ｐゴシック" panose="020B0600070205080204" pitchFamily="50" charset="-128"/>
              </a:rPr>
              <a:t>10.0 mm</a:t>
            </a:r>
            <a:r>
              <a:rPr lang="ja-JP" altLang="ja-JP" sz="2400" dirty="0"/>
              <a:t>のノーベルリプレイス</a:t>
            </a:r>
            <a:r>
              <a:rPr lang="ja-JP" altLang="en-US" sz="2400" dirty="0"/>
              <a:t>セレクトテーパード</a:t>
            </a:r>
            <a:r>
              <a:rPr lang="ja-JP" altLang="ja-JP" sz="2400" dirty="0"/>
              <a:t>インプラントを下顎</a:t>
            </a:r>
            <a:r>
              <a:rPr lang="ja-JP" altLang="en-US" sz="2400" dirty="0"/>
              <a:t>左</a:t>
            </a:r>
            <a:r>
              <a:rPr lang="ja-JP" altLang="ja-JP" sz="2400" dirty="0"/>
              <a:t>側第一大臼歯</a:t>
            </a:r>
            <a:r>
              <a:rPr lang="en-US" altLang="ja-JP" sz="2400" dirty="0"/>
              <a:t>,</a:t>
            </a:r>
            <a:r>
              <a:rPr lang="ja-JP" altLang="ja-JP" sz="2400" dirty="0"/>
              <a:t>下顎</a:t>
            </a:r>
            <a:r>
              <a:rPr lang="ja-JP" altLang="en-US" sz="2400" dirty="0"/>
              <a:t>左</a:t>
            </a:r>
            <a:r>
              <a:rPr lang="ja-JP" altLang="ja-JP" sz="2400" dirty="0"/>
              <a:t>側第二大臼歯部に</a:t>
            </a:r>
            <a:r>
              <a:rPr lang="ja-JP" altLang="en-US" sz="2400" dirty="0">
                <a:latin typeface="+mj-ea"/>
                <a:ea typeface="+mj-ea"/>
              </a:rPr>
              <a:t>２</a:t>
            </a:r>
            <a:r>
              <a:rPr lang="ja-JP" altLang="ja-JP" sz="2400" dirty="0"/>
              <a:t>本埋入した．</a:t>
            </a:r>
            <a:r>
              <a:rPr lang="en-US" altLang="ja-JP" sz="2400" dirty="0">
                <a:latin typeface="ＭＳ Ｐゴシック" panose="020B0600070205080204" pitchFamily="50" charset="-128"/>
              </a:rPr>
              <a:t>2013</a:t>
            </a:r>
            <a:r>
              <a:rPr lang="ja-JP" altLang="ja-JP" sz="2400" dirty="0"/>
              <a:t>年</a:t>
            </a:r>
            <a:r>
              <a:rPr lang="en-US" altLang="ja-JP" sz="2400" dirty="0">
                <a:latin typeface="ＭＳ Ｐゴシック" panose="020B0600070205080204" pitchFamily="50" charset="-128"/>
              </a:rPr>
              <a:t>11</a:t>
            </a:r>
            <a:r>
              <a:rPr lang="ja-JP" altLang="ja-JP" sz="2400" dirty="0"/>
              <a:t>月，プロビ</a:t>
            </a:r>
            <a:r>
              <a:rPr lang="ja-JP" altLang="en-US" sz="2400" dirty="0"/>
              <a:t>ジ</a:t>
            </a:r>
            <a:r>
              <a:rPr lang="ja-JP" altLang="ja-JP" sz="2400" dirty="0"/>
              <a:t>ョナルレストレーションを装着後，</a:t>
            </a:r>
            <a:r>
              <a:rPr lang="en-US" altLang="ja-JP" sz="2400" dirty="0">
                <a:latin typeface="+mj-ea"/>
                <a:ea typeface="+mj-ea"/>
                <a:cs typeface="Arial" panose="020B0604020202020204" pitchFamily="34" charset="0"/>
              </a:rPr>
              <a:t>2014</a:t>
            </a:r>
            <a:r>
              <a:rPr lang="ja-JP" altLang="ja-JP" sz="2400" dirty="0"/>
              <a:t>年</a:t>
            </a:r>
            <a:r>
              <a:rPr lang="ja-JP" altLang="en-US" sz="2400" dirty="0">
                <a:latin typeface="ＭＳ Ｐゴシック" panose="020B0600070205080204" pitchFamily="50" charset="-128"/>
              </a:rPr>
              <a:t>１</a:t>
            </a:r>
            <a:r>
              <a:rPr lang="ja-JP" altLang="ja-JP" sz="2400" dirty="0"/>
              <a:t>月，</a:t>
            </a:r>
            <a:r>
              <a:rPr lang="ja-JP" altLang="en-US" sz="2400" dirty="0"/>
              <a:t>ゴールドアダプト・ノンエンゲージングを用いたタイプ</a:t>
            </a:r>
            <a:r>
              <a:rPr lang="en-US" altLang="ja-JP" sz="2400" dirty="0">
                <a:latin typeface="ＭＳ Ｐゴシック" panose="020B0600070205080204" pitchFamily="50" charset="-128"/>
              </a:rPr>
              <a:t>Ⅳ</a:t>
            </a:r>
            <a:r>
              <a:rPr lang="ja-JP" altLang="en-US" sz="2400" dirty="0"/>
              <a:t>金合金によるスクリュー固定式全部金属冠を最終上部構造</a:t>
            </a:r>
            <a:r>
              <a:rPr lang="ja-JP" altLang="ja-JP" sz="2400" dirty="0"/>
              <a:t>として装着した</a:t>
            </a:r>
            <a:r>
              <a:rPr lang="ja-JP" altLang="ja-JP" sz="2400" dirty="0">
                <a:latin typeface="+mn-ea"/>
                <a:ea typeface="+mn-ea"/>
              </a:rPr>
              <a:t>．</a:t>
            </a:r>
            <a:endParaRPr lang="ja-JP" altLang="en-US" sz="2400" dirty="0">
              <a:solidFill>
                <a:srgbClr val="000000"/>
              </a:solidFill>
              <a:latin typeface="+mn-ea"/>
              <a:ea typeface="+mn-ea"/>
            </a:endParaRPr>
          </a:p>
        </p:txBody>
      </p:sp>
      <p:sp>
        <p:nvSpPr>
          <p:cNvPr id="17" name="テキスト ボックス 16"/>
          <p:cNvSpPr txBox="1"/>
          <p:nvPr/>
        </p:nvSpPr>
        <p:spPr>
          <a:xfrm>
            <a:off x="717970" y="12546935"/>
            <a:ext cx="1927932" cy="461665"/>
          </a:xfrm>
          <a:prstGeom prst="rect">
            <a:avLst/>
          </a:prstGeom>
          <a:noFill/>
        </p:spPr>
        <p:txBody>
          <a:bodyPr wrap="none">
            <a:spAutoFit/>
          </a:bodyPr>
          <a:lstStyle/>
          <a:p>
            <a:pPr>
              <a:defRPr/>
            </a:pPr>
            <a:r>
              <a:rPr lang="en-US" altLang="ja-JP" sz="2400" u="sng" dirty="0">
                <a:latin typeface="+mn-ea"/>
                <a:ea typeface="ＭＳ Ｐゴシック" charset="-128"/>
                <a:cs typeface="Times New Roman" pitchFamily="18" charset="0"/>
              </a:rPr>
              <a:t>Ⅲ</a:t>
            </a:r>
            <a:r>
              <a:rPr lang="ja-JP" altLang="en-US" sz="2400" u="sng" dirty="0" err="1">
                <a:latin typeface="+mn-ea"/>
                <a:ea typeface="ＭＳ Ｐゴシック" charset="-128"/>
                <a:cs typeface="Times New Roman" pitchFamily="18" charset="0"/>
              </a:rPr>
              <a:t>．</a:t>
            </a:r>
            <a:r>
              <a:rPr lang="ja-JP" altLang="en-US" sz="2400" u="sng" dirty="0">
                <a:latin typeface="+mn-ea"/>
                <a:ea typeface="ＭＳ Ｐゴシック" charset="-128"/>
                <a:cs typeface="Times New Roman" pitchFamily="18" charset="0"/>
              </a:rPr>
              <a:t>治療内容</a:t>
            </a:r>
            <a:endParaRPr lang="ja-JP" altLang="en-US" sz="2400" u="sng" dirty="0">
              <a:latin typeface="+mn-ea"/>
              <a:ea typeface="ＭＳ Ｐゴシック" charset="-128"/>
            </a:endParaRPr>
          </a:p>
        </p:txBody>
      </p:sp>
      <p:sp>
        <p:nvSpPr>
          <p:cNvPr id="2" name="テキスト ボックス 1"/>
          <p:cNvSpPr txBox="1"/>
          <p:nvPr/>
        </p:nvSpPr>
        <p:spPr>
          <a:xfrm>
            <a:off x="2312598" y="3183295"/>
            <a:ext cx="184666" cy="369332"/>
          </a:xfrm>
          <a:prstGeom prst="rect">
            <a:avLst/>
          </a:prstGeom>
          <a:noFill/>
        </p:spPr>
        <p:txBody>
          <a:bodyPr wrap="none" rtlCol="0">
            <a:spAutoFit/>
          </a:bodyPr>
          <a:lstStyle/>
          <a:p>
            <a:endParaRPr kumimoji="1" lang="ja-JP" altLang="en-US" dirty="0"/>
          </a:p>
        </p:txBody>
      </p:sp>
      <p:sp>
        <p:nvSpPr>
          <p:cNvPr id="3" name="テキスト ボックス 2"/>
          <p:cNvSpPr txBox="1"/>
          <p:nvPr/>
        </p:nvSpPr>
        <p:spPr>
          <a:xfrm>
            <a:off x="467423" y="382691"/>
            <a:ext cx="1927932" cy="461665"/>
          </a:xfrm>
          <a:prstGeom prst="rect">
            <a:avLst/>
          </a:prstGeom>
          <a:noFill/>
        </p:spPr>
        <p:txBody>
          <a:bodyPr wrap="none" rtlCol="0">
            <a:spAutoFit/>
          </a:bodyPr>
          <a:lstStyle/>
          <a:p>
            <a:pPr lvl="0" defTabSz="2332726">
              <a:defRPr/>
            </a:pPr>
            <a:r>
              <a:rPr lang="en-US" altLang="ja-JP" sz="2400" u="sng" dirty="0">
                <a:solidFill>
                  <a:prstClr val="black"/>
                </a:solidFill>
                <a:latin typeface="ＭＳ Ｐゴシック"/>
                <a:ea typeface="ＭＳ Ｐゴシック" charset="-128"/>
                <a:cs typeface="Times New Roman" pitchFamily="18" charset="0"/>
              </a:rPr>
              <a:t>Ⅲ</a:t>
            </a:r>
            <a:r>
              <a:rPr lang="ja-JP" altLang="en-US" sz="2400" u="sng" dirty="0">
                <a:solidFill>
                  <a:prstClr val="black"/>
                </a:solidFill>
                <a:latin typeface="ＭＳ Ｐゴシック"/>
                <a:ea typeface="ＭＳ Ｐゴシック" charset="-128"/>
                <a:cs typeface="Times New Roman" pitchFamily="18" charset="0"/>
              </a:rPr>
              <a:t>．治療内容</a:t>
            </a:r>
            <a:endParaRPr lang="ja-JP" altLang="en-US" sz="2400" u="sng" dirty="0">
              <a:solidFill>
                <a:prstClr val="black"/>
              </a:solidFill>
              <a:latin typeface="ＭＳ Ｐゴシック"/>
              <a:ea typeface="ＭＳ Ｐゴシック" charset="-128"/>
            </a:endParaRPr>
          </a:p>
          <a:p>
            <a:endParaRPr kumimoji="1" lang="ja-JP" altLang="en-US" dirty="0"/>
          </a:p>
        </p:txBody>
      </p:sp>
      <p:sp>
        <p:nvSpPr>
          <p:cNvPr id="21" name="正方形/長方形 20"/>
          <p:cNvSpPr/>
          <p:nvPr/>
        </p:nvSpPr>
        <p:spPr>
          <a:xfrm>
            <a:off x="19084" y="13280"/>
            <a:ext cx="992579" cy="307777"/>
          </a:xfrm>
          <a:prstGeom prst="rect">
            <a:avLst/>
          </a:prstGeom>
        </p:spPr>
        <p:txBody>
          <a:bodyPr wrap="none">
            <a:spAutoFit/>
          </a:bodyPr>
          <a:lstStyle/>
          <a:p>
            <a:r>
              <a:rPr lang="ja-JP" altLang="en-US" sz="1400" b="1" dirty="0">
                <a:latin typeface="+mn-ea"/>
              </a:rPr>
              <a:t>（</a:t>
            </a:r>
            <a:r>
              <a:rPr lang="en-US" altLang="ja-JP" sz="1400" b="1" dirty="0">
                <a:latin typeface="+mn-ea"/>
              </a:rPr>
              <a:t>4</a:t>
            </a:r>
            <a:r>
              <a:rPr lang="ja-JP" altLang="en-US" sz="1400" b="1" dirty="0">
                <a:latin typeface="+mn-ea"/>
              </a:rPr>
              <a:t>号様式）</a:t>
            </a:r>
          </a:p>
        </p:txBody>
      </p:sp>
    </p:spTree>
    <p:extLst>
      <p:ext uri="{BB962C8B-B14F-4D97-AF65-F5344CB8AC3E}">
        <p14:creationId xmlns:p14="http://schemas.microsoft.com/office/powerpoint/2010/main" val="11598880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2976</TotalTime>
  <Words>521</Words>
  <Application>Microsoft Office PowerPoint</Application>
  <PresentationFormat>画面に合わせる (4:3)</PresentationFormat>
  <Paragraphs>61</Paragraphs>
  <Slides>11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11</vt:i4>
      </vt:variant>
    </vt:vector>
  </HeadingPairs>
  <TitlesOfParts>
    <vt:vector size="18" baseType="lpstr">
      <vt:lpstr>㎳ Ｐゴシック</vt:lpstr>
      <vt:lpstr>ＭＳ Ｐゴシック</vt:lpstr>
      <vt:lpstr>Arial</vt:lpstr>
      <vt:lpstr>Calibri</vt:lpstr>
      <vt:lpstr>Tahoma</vt:lpstr>
      <vt:lpstr>Times New Roman</vt:lpstr>
      <vt:lpstr>Office テーマ</vt:lpstr>
      <vt:lpstr>症例相談</vt:lpstr>
      <vt:lpstr>PowerPoint プレゼンテーション</vt:lpstr>
      <vt:lpstr>PowerPoint プレゼンテーション</vt:lpstr>
      <vt:lpstr>初診時パノラマエックス線写真</vt:lpstr>
      <vt:lpstr>局所的診査１</vt:lpstr>
      <vt:lpstr>局所的診査２</vt:lpstr>
      <vt:lpstr>局所的診査３</vt:lpstr>
      <vt:lpstr>治療計画</vt:lpstr>
      <vt:lpstr>PowerPoint プレゼンテーション</vt:lpstr>
      <vt:lpstr>PowerPoint プレゼンテーション</vt:lpstr>
      <vt:lpstr>相談内容</vt:lpstr>
    </vt:vector>
  </TitlesOfParts>
  <Company>みかみ歯科矯正歯科医院</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下顎左側第一大臼歯部中間欠損部にインプラント補綴治療を行った 一症例</dc:title>
  <dc:creator>三上 格る</dc:creator>
  <cp:lastModifiedBy>user</cp:lastModifiedBy>
  <cp:revision>147</cp:revision>
  <dcterms:created xsi:type="dcterms:W3CDTF">2018-11-23T18:50:12Z</dcterms:created>
  <dcterms:modified xsi:type="dcterms:W3CDTF">2020-08-24T00:51:21Z</dcterms:modified>
</cp:coreProperties>
</file>